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handoutMasterIdLst>
    <p:handoutMasterId r:id="rId27"/>
  </p:handoutMasterIdLst>
  <p:sldIdLst>
    <p:sldId id="281" r:id="rId3"/>
    <p:sldId id="273" r:id="rId4"/>
    <p:sldId id="266" r:id="rId5"/>
    <p:sldId id="274" r:id="rId6"/>
    <p:sldId id="280" r:id="rId7"/>
    <p:sldId id="267" r:id="rId8"/>
    <p:sldId id="268" r:id="rId9"/>
    <p:sldId id="269" r:id="rId10"/>
    <p:sldId id="270" r:id="rId11"/>
    <p:sldId id="271" r:id="rId12"/>
    <p:sldId id="284" r:id="rId13"/>
    <p:sldId id="282" r:id="rId14"/>
    <p:sldId id="283" r:id="rId15"/>
    <p:sldId id="260" r:id="rId16"/>
    <p:sldId id="262" r:id="rId17"/>
    <p:sldId id="263" r:id="rId18"/>
    <p:sldId id="261" r:id="rId19"/>
    <p:sldId id="276" r:id="rId20"/>
    <p:sldId id="279" r:id="rId21"/>
    <p:sldId id="278" r:id="rId22"/>
    <p:sldId id="257" r:id="rId23"/>
    <p:sldId id="264"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30" tIns="45715" rIns="91430" bIns="45715" rtlCol="0"/>
          <a:lstStyle>
            <a:lvl1pPr algn="r">
              <a:defRPr sz="1200"/>
            </a:lvl1pPr>
          </a:lstStyle>
          <a:p>
            <a:fld id="{2DFEDE46-F1EC-419E-98A6-C6892A3B6A89}" type="datetimeFigureOut">
              <a:rPr lang="en-US" smtClean="0"/>
              <a:t>1/11/2017</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30" tIns="45715" rIns="91430" bIns="45715" rtlCol="0" anchor="b"/>
          <a:lstStyle>
            <a:lvl1pPr algn="r">
              <a:defRPr sz="1200"/>
            </a:lvl1pPr>
          </a:lstStyle>
          <a:p>
            <a:fld id="{0766E5CE-79A8-42E3-8F53-8BD2DE688A7A}" type="slidenum">
              <a:rPr lang="en-US" smtClean="0"/>
              <a:t>‹#›</a:t>
            </a:fld>
            <a:endParaRPr lang="en-US"/>
          </a:p>
        </p:txBody>
      </p:sp>
    </p:spTree>
    <p:extLst>
      <p:ext uri="{BB962C8B-B14F-4D97-AF65-F5344CB8AC3E}">
        <p14:creationId xmlns:p14="http://schemas.microsoft.com/office/powerpoint/2010/main" val="297640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0805F-A340-4A7E-B892-690D035553E3}"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84390-B24A-40C0-B30F-404B29B580CF}" type="slidenum">
              <a:rPr lang="en-US" smtClean="0"/>
              <a:t>‹#›</a:t>
            </a:fld>
            <a:endParaRPr lang="en-US"/>
          </a:p>
        </p:txBody>
      </p:sp>
    </p:spTree>
    <p:extLst>
      <p:ext uri="{BB962C8B-B14F-4D97-AF65-F5344CB8AC3E}">
        <p14:creationId xmlns:p14="http://schemas.microsoft.com/office/powerpoint/2010/main" val="64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400" dirty="0" smtClean="0"/>
              <a:t>Discourse ONE:</a:t>
            </a:r>
          </a:p>
          <a:p>
            <a:pPr lvl="1"/>
            <a:r>
              <a:rPr lang="en-US" sz="2400" b="1" dirty="0" smtClean="0"/>
              <a:t>“</a:t>
            </a:r>
            <a:r>
              <a:rPr lang="en-CA" sz="2400" b="1" dirty="0" smtClean="0"/>
              <a:t>A majority of Americans see religion and science as frequently at odds, but two-thirds of Americans say their own personal beliefs do not conflict with science, according to anew survey conducted by the Pew Research Center.”</a:t>
            </a:r>
          </a:p>
          <a:p>
            <a:pPr lvl="1"/>
            <a:r>
              <a:rPr lang="en-US" sz="2400" dirty="0" smtClean="0"/>
              <a:t>Pew: “</a:t>
            </a:r>
            <a:r>
              <a:rPr lang="en-CA" sz="2400" i="1" dirty="0" smtClean="0"/>
              <a:t>Highly religious Americans are less likely than others to see conflict between faith and science.” - PEW</a:t>
            </a:r>
          </a:p>
          <a:p>
            <a:pPr lvl="1"/>
            <a:r>
              <a:rPr lang="en-CA" sz="2400" dirty="0" smtClean="0"/>
              <a:t>“Secular People More Likely to See Science and Religion in Conflict” –livescience.com / Christianity Today</a:t>
            </a:r>
            <a:endParaRPr lang="en-CA" sz="2400" i="1" dirty="0" smtClean="0"/>
          </a:p>
          <a:p>
            <a:pPr lvl="1"/>
            <a:endParaRPr lang="en-US" sz="2400" dirty="0" smtClean="0"/>
          </a:p>
          <a:p>
            <a:r>
              <a:rPr lang="en-CA" sz="2400" b="1" dirty="0" smtClean="0"/>
              <a:t>Discourse TWO:</a:t>
            </a:r>
          </a:p>
          <a:p>
            <a:pPr lvl="1"/>
            <a:r>
              <a:rPr lang="en-CA" sz="2400" b="1" dirty="0" smtClean="0"/>
              <a:t>“First worldwide survey of religion and - science: No, not all scientists are atheists” – phys.org</a:t>
            </a:r>
          </a:p>
          <a:p>
            <a:pPr lvl="1"/>
            <a:r>
              <a:rPr lang="en-CA" sz="2400" b="1" dirty="0" smtClean="0"/>
              <a:t>“Elaine </a:t>
            </a:r>
            <a:r>
              <a:rPr lang="en-CA" sz="2400" b="1" dirty="0" err="1" smtClean="0"/>
              <a:t>Ecklund</a:t>
            </a:r>
            <a:r>
              <a:rPr lang="en-CA" sz="2400" b="1" dirty="0" smtClean="0"/>
              <a:t> is still pretending that science and religion are compatible” (blog: </a:t>
            </a:r>
            <a:r>
              <a:rPr lang="en-CA" sz="2400" b="1" dirty="0" err="1" smtClean="0"/>
              <a:t>whyevolutionistrue</a:t>
            </a:r>
            <a:r>
              <a:rPr lang="en-CA" sz="2400" b="1"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Refs for above…</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““Secular People More Likely to See Science and Religion in Conflict” -  http://www.livescience.com/52561-religion-science-in-conflict-survey.html</a:t>
            </a:r>
          </a:p>
          <a:p>
            <a:r>
              <a:rPr lang="en-US" dirty="0" smtClean="0"/>
              <a:t>http://www.pewinternet.org/2015/10/22/science-and-religion/ </a:t>
            </a:r>
          </a:p>
          <a:p>
            <a:r>
              <a:rPr lang="en-CA" dirty="0" smtClean="0"/>
              <a:t>http://www.christiantoday.com/article/more.non.religious.people.believe.in.conflict.between.faith.and.science.than.religious.people.pew.survey.shows/68465.htm</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More non-religious people believe in conflict between faith and science than religious people, Pew survey shows</a:t>
            </a:r>
          </a:p>
          <a:p>
            <a:r>
              <a:rPr lang="en-US" dirty="0" smtClean="0"/>
              <a:t> </a:t>
            </a:r>
            <a:endParaRPr lang="en-CA" dirty="0" smtClean="0"/>
          </a:p>
          <a:p>
            <a:endParaRPr lang="en-US" dirty="0" smtClean="0"/>
          </a:p>
          <a:p>
            <a:r>
              <a:rPr lang="en-CA" dirty="0" smtClean="0"/>
              <a:t>http://phys.org/news/2015-12-worldwide-survey-religion-science-scientists.html</a:t>
            </a:r>
          </a:p>
          <a:p>
            <a:r>
              <a:rPr lang="en-CA" dirty="0" smtClean="0"/>
              <a:t>https://whyevolutionistrue.wordpress.com/2014/02/18/elaine-ecklund-is-still-pretending-that-science-and-religion-are-compatible/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948F219-8F3D-4539-B67B-E319211D65BB}" type="slidenum">
              <a:rPr lang="en-CA" smtClean="0"/>
              <a:pPr/>
              <a:t>10</a:t>
            </a:fld>
            <a:endParaRPr lang="en-CA"/>
          </a:p>
        </p:txBody>
      </p:sp>
    </p:spTree>
    <p:extLst>
      <p:ext uri="{BB962C8B-B14F-4D97-AF65-F5344CB8AC3E}">
        <p14:creationId xmlns:p14="http://schemas.microsoft.com/office/powerpoint/2010/main" val="36728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CDA884-37C7-4BB4-BDDB-FBD556F8E630}" type="slidenum">
              <a:rPr lang="en-CA" altLang="en-US" sz="1200"/>
              <a:pPr/>
              <a:t>18</a:t>
            </a:fld>
            <a:endParaRPr lang="en-CA" altLang="en-US" sz="120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46807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fontAlgn="base">
              <a:spcBef>
                <a:spcPct val="0"/>
              </a:spcBef>
              <a:spcAft>
                <a:spcPct val="0"/>
              </a:spcAft>
              <a:defRPr/>
            </a:pPr>
            <a:endParaRPr kumimoji="1" lang="en-CA" sz="2400">
              <a:solidFill>
                <a:srgbClr val="009999"/>
              </a:solidFill>
              <a:latin typeface="Times New Roman" pitchFamily="18" charset="0"/>
            </a:endParaRPr>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fontAlgn="base">
              <a:spcBef>
                <a:spcPct val="0"/>
              </a:spcBef>
              <a:spcAft>
                <a:spcPct val="0"/>
              </a:spcAft>
              <a:defRPr/>
            </a:pPr>
            <a:endParaRPr kumimoji="1" lang="en-GB"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smtClean="0"/>
            </a:lvl1pPr>
          </a:lstStyle>
          <a:p>
            <a:pPr>
              <a:defRPr/>
            </a:pPr>
            <a:endParaRPr lang="en-US">
              <a:solidFill>
                <a:srgbClr val="009999"/>
              </a:solidFill>
            </a:endParaRPr>
          </a:p>
        </p:txBody>
      </p:sp>
      <p:sp>
        <p:nvSpPr>
          <p:cNvPr id="7" name="Rectangle 8"/>
          <p:cNvSpPr>
            <a:spLocks noGrp="1" noChangeArrowheads="1"/>
          </p:cNvSpPr>
          <p:nvPr>
            <p:ph type="sldNum" sz="quarter" idx="11"/>
          </p:nvPr>
        </p:nvSpPr>
        <p:spPr/>
        <p:txBody>
          <a:bodyPr/>
          <a:lstStyle>
            <a:lvl1pPr>
              <a:defRPr smtClean="0"/>
            </a:lvl1pPr>
          </a:lstStyle>
          <a:p>
            <a:pPr>
              <a:defRPr/>
            </a:pPr>
            <a:fld id="{39E27313-CBB9-4CBB-B16A-E2909D6FC54C}"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7489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ADE732EE-C91D-4C99-8EB4-CA82883B213A}"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06770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EC6EB06-5FD8-4628-821E-680CA7D2252F}"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56080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18288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8288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DDA7A22-C0CE-4525-B5C2-636D5A681BB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05849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B4099672-B6BF-4413-A39D-9DF31D6342F9}"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57929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6C7FEB87-F4B2-4DC2-A531-461207101B48}"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29411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A4E4FB8E-B7A9-4BD5-9AC8-8D78693A92EE}"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59299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51586817-947E-4E53-853E-A41C66019F16}"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93192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91BF524-A59C-44F4-906C-5693F3554066}"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53312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4B388C8-4360-4A48-B609-E9424CB5F42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648693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2019300" cy="5638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304800"/>
            <a:ext cx="59055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39CCBDE2-4B7C-4121-9C9A-77B7D7522E43}"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10531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960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18288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10100" y="18288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10100" y="39624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7" name="Rectangle 7"/>
          <p:cNvSpPr>
            <a:spLocks noGrp="1" noChangeArrowheads="1"/>
          </p:cNvSpPr>
          <p:nvPr>
            <p:ph type="sldNum" sz="quarter" idx="11"/>
          </p:nvPr>
        </p:nvSpPr>
        <p:spPr>
          <a:ln/>
        </p:spPr>
        <p:txBody>
          <a:bodyPr/>
          <a:lstStyle>
            <a:lvl1pPr>
              <a:defRPr/>
            </a:lvl1pPr>
          </a:lstStyle>
          <a:p>
            <a:pPr>
              <a:defRPr/>
            </a:pPr>
            <a:fld id="{7696A073-AC22-426E-A70B-74566FE36D17}"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10465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04800"/>
            <a:ext cx="60960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533400" y="18288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10100" y="18288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33400" y="39624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10100" y="3962400"/>
            <a:ext cx="39243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58232FA3-CFCB-4A3E-B51C-273173BC085E}"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780260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960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33400" y="18288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8288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62DC135D-ECF5-4A48-8AEF-989C1ED33879}"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40568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E22F1E-EB01-4A86-BD0D-51C78699BF98}" type="datetimeFigureOut">
              <a:rPr lang="en-CA" smtClean="0"/>
              <a:pPr/>
              <a:t>11/01/2017</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258628F6-4CB1-4597-AE24-15C9ABCD1EC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6E22F1E-EB01-4A86-BD0D-51C78699BF98}" type="datetimeFigureOut">
              <a:rPr lang="en-CA" smtClean="0"/>
              <a:pPr/>
              <a:t>11/01/2017</a:t>
            </a:fld>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8628F6-4CB1-4597-AE24-15C9ABCD1EC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fontAlgn="base">
              <a:spcBef>
                <a:spcPct val="0"/>
              </a:spcBef>
              <a:spcAft>
                <a:spcPct val="0"/>
              </a:spcAft>
              <a:defRPr/>
            </a:pPr>
            <a:endParaRPr kumimoji="1" lang="en-GB" sz="2400">
              <a:solidFill>
                <a:srgbClr val="009999"/>
              </a:solidFill>
              <a:latin typeface="Times New Roman" pitchFamily="18" charset="0"/>
            </a:endParaRPr>
          </a:p>
        </p:txBody>
      </p:sp>
      <p:sp>
        <p:nvSpPr>
          <p:cNvPr id="4099" name="Rectangle 3"/>
          <p:cNvSpPr>
            <a:spLocks noGrp="1" noChangeArrowheads="1"/>
          </p:cNvSpPr>
          <p:nvPr>
            <p:ph type="title"/>
          </p:nvPr>
        </p:nvSpPr>
        <p:spPr bwMode="auto">
          <a:xfrm>
            <a:off x="457200" y="3048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533400" y="1828800"/>
            <a:ext cx="8001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smtClean="0">
                <a:latin typeface="+mn-lt"/>
              </a:defRPr>
            </a:lvl1pPr>
          </a:lstStyle>
          <a:p>
            <a:pPr fontAlgn="base">
              <a:spcBef>
                <a:spcPct val="0"/>
              </a:spcBef>
              <a:spcAft>
                <a:spcPct val="0"/>
              </a:spcAft>
              <a:defRPr/>
            </a:pPr>
            <a:endParaRPr lang="en-US">
              <a:solidFill>
                <a:srgbClr val="009999"/>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smtClean="0">
                <a:latin typeface="+mn-lt"/>
              </a:defRPr>
            </a:lvl1pPr>
          </a:lstStyle>
          <a:p>
            <a:pPr fontAlgn="base">
              <a:spcBef>
                <a:spcPct val="0"/>
              </a:spcBef>
              <a:spcAft>
                <a:spcPct val="0"/>
              </a:spcAft>
              <a:defRPr/>
            </a:pPr>
            <a:fld id="{14D25ADD-80B9-4BC7-84EE-6B0EFF74A17E}" type="slidenum">
              <a:rPr lang="en-US">
                <a:solidFill>
                  <a:srgbClr val="009999"/>
                </a:solidFill>
              </a:rPr>
              <a:pPr fontAlgn="base">
                <a:spcBef>
                  <a:spcPct val="0"/>
                </a:spcBef>
                <a:spcAft>
                  <a:spcPct val="0"/>
                </a:spcAft>
                <a:defRPr/>
              </a:pPr>
              <a:t>‹#›</a:t>
            </a:fld>
            <a:endParaRPr lang="en-US">
              <a:solidFill>
                <a:srgbClr val="009999"/>
              </a:solidFill>
            </a:endParaRPr>
          </a:p>
        </p:txBody>
      </p:sp>
    </p:spTree>
    <p:extLst>
      <p:ext uri="{BB962C8B-B14F-4D97-AF65-F5344CB8AC3E}">
        <p14:creationId xmlns:p14="http://schemas.microsoft.com/office/powerpoint/2010/main" val="3295207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bc.ca/radio/ideas/how-to-think-about-science-part-1-24-1.295327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search?q=climategate&amp;source=lnms&amp;tbm=isch&amp;sa=X&amp;ved=0ahUKEwi_-MfYtbvRAhWIgVQKHbwFCqAQ_AUICigD&amp;biw=1252&amp;bih=581"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260648"/>
            <a:ext cx="8229600" cy="1143000"/>
          </a:xfrm>
        </p:spPr>
        <p:txBody>
          <a:bodyPr>
            <a:normAutofit fontScale="90000"/>
          </a:bodyPr>
          <a:lstStyle/>
          <a:p>
            <a:pPr marL="533400" indent="-533400">
              <a:lnSpc>
                <a:spcPct val="80000"/>
              </a:lnSpc>
            </a:pPr>
            <a:r>
              <a:rPr lang="en-GB" sz="2800" b="1" dirty="0" smtClean="0"/>
              <a:t>Reasons that  the Social Sciences are difficult, and less simple than the Physical Sciences </a:t>
            </a:r>
            <a:br>
              <a:rPr lang="en-GB" sz="2800" b="1" dirty="0" smtClean="0"/>
            </a:br>
            <a:r>
              <a:rPr lang="en-GB" sz="2200" dirty="0" smtClean="0"/>
              <a:t>(Thereby </a:t>
            </a:r>
            <a:r>
              <a:rPr lang="en-GB" sz="2200" u="sng" dirty="0" smtClean="0"/>
              <a:t>giving the illusion </a:t>
            </a:r>
            <a:r>
              <a:rPr lang="en-GB" sz="2200" dirty="0" smtClean="0"/>
              <a:t>that the Phys Sci. are more effective, and the Social Sciences are “soft.”)</a:t>
            </a:r>
            <a:endParaRPr lang="en-GB" sz="2200" dirty="0"/>
          </a:p>
        </p:txBody>
      </p:sp>
      <p:pic>
        <p:nvPicPr>
          <p:cNvPr id="4" name="Content Placeholder 3" descr="C:\Users\rhaluzadelay\Desktop\.facebook_145502806116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459136" cy="5137150"/>
          </a:xfrm>
          <a:prstGeom prst="rect">
            <a:avLst/>
          </a:prstGeom>
          <a:noFill/>
          <a:ln>
            <a:noFill/>
          </a:ln>
        </p:spPr>
      </p:pic>
    </p:spTree>
    <p:extLst>
      <p:ext uri="{BB962C8B-B14F-4D97-AF65-F5344CB8AC3E}">
        <p14:creationId xmlns:p14="http://schemas.microsoft.com/office/powerpoint/2010/main" val="2745171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a:t>
            </a:r>
            <a:r>
              <a:rPr lang="en-US" dirty="0" smtClean="0"/>
              <a:t> </a:t>
            </a:r>
            <a:r>
              <a:rPr lang="en-US" dirty="0" smtClean="0"/>
              <a:t>&amp; </a:t>
            </a:r>
            <a:r>
              <a:rPr lang="en-US" dirty="0" err="1" smtClean="0"/>
              <a:t>Relig</a:t>
            </a:r>
            <a:r>
              <a:rPr lang="en-US" dirty="0" smtClean="0"/>
              <a:t> </a:t>
            </a:r>
            <a:r>
              <a:rPr lang="en-US" dirty="0" smtClean="0"/>
              <a:t>– at odds? </a:t>
            </a:r>
            <a:endParaRPr lang="en-CA" dirty="0"/>
          </a:p>
        </p:txBody>
      </p:sp>
      <p:sp>
        <p:nvSpPr>
          <p:cNvPr id="3" name="Content Placeholder 2"/>
          <p:cNvSpPr>
            <a:spLocks noGrp="1"/>
          </p:cNvSpPr>
          <p:nvPr>
            <p:ph idx="1"/>
          </p:nvPr>
        </p:nvSpPr>
        <p:spPr>
          <a:xfrm>
            <a:off x="457200" y="1412777"/>
            <a:ext cx="8229600" cy="5040559"/>
          </a:xfrm>
        </p:spPr>
        <p:txBody>
          <a:bodyPr>
            <a:normAutofit fontScale="92500" lnSpcReduction="10000"/>
          </a:bodyPr>
          <a:lstStyle/>
          <a:p>
            <a:r>
              <a:rPr lang="en-US" sz="2400" dirty="0" smtClean="0"/>
              <a:t>Discourse ONE:</a:t>
            </a:r>
          </a:p>
          <a:p>
            <a:pPr lvl="1"/>
            <a:r>
              <a:rPr lang="en-US" sz="2400" b="1" dirty="0" smtClean="0"/>
              <a:t>“</a:t>
            </a:r>
            <a:r>
              <a:rPr lang="en-CA" sz="2400" b="1" dirty="0" smtClean="0"/>
              <a:t>A majority of Americans see religion and science as frequently at odds, but two-thirds of Americans </a:t>
            </a:r>
            <a:r>
              <a:rPr lang="en-CA" sz="2800" b="1" i="1" u="sng" dirty="0" smtClean="0"/>
              <a:t>say their own personal beliefs do not conflict with science</a:t>
            </a:r>
            <a:r>
              <a:rPr lang="en-CA" sz="2400" b="1" dirty="0" smtClean="0"/>
              <a:t>, according to anew survey conducted by the Pew Research Center.”</a:t>
            </a:r>
          </a:p>
          <a:p>
            <a:pPr lvl="1"/>
            <a:r>
              <a:rPr lang="en-US" sz="2400" b="1" dirty="0" smtClean="0"/>
              <a:t>But other people’s beliefs do conflict…. </a:t>
            </a:r>
            <a:endParaRPr lang="en-CA" sz="2400" b="1" dirty="0" smtClean="0"/>
          </a:p>
          <a:p>
            <a:pPr lvl="1"/>
            <a:endParaRPr lang="en-US" sz="2400" dirty="0" smtClean="0"/>
          </a:p>
          <a:p>
            <a:r>
              <a:rPr lang="en-CA" sz="2400" b="1" dirty="0" smtClean="0"/>
              <a:t>Discourse TWO:</a:t>
            </a:r>
          </a:p>
          <a:p>
            <a:pPr lvl="1"/>
            <a:r>
              <a:rPr lang="en-CA" sz="2400" b="1" dirty="0" smtClean="0"/>
              <a:t>“First worldwide survey of religion and - science: No, not all scientists are atheists” – phys.org</a:t>
            </a:r>
          </a:p>
          <a:p>
            <a:pPr lvl="1"/>
            <a:r>
              <a:rPr lang="en-CA" sz="2400" b="1" dirty="0" smtClean="0"/>
              <a:t>“Elaine </a:t>
            </a:r>
            <a:r>
              <a:rPr lang="en-CA" sz="2400" b="1" dirty="0" err="1" smtClean="0"/>
              <a:t>Ecklund</a:t>
            </a:r>
            <a:r>
              <a:rPr lang="en-CA" sz="2400" b="1" dirty="0" smtClean="0"/>
              <a:t> is </a:t>
            </a:r>
            <a:r>
              <a:rPr lang="en-CA" sz="2800" b="1" i="1" u="sng" dirty="0" smtClean="0"/>
              <a:t>still pretending that science and religion are compatible</a:t>
            </a:r>
            <a:r>
              <a:rPr lang="en-CA" sz="2400" b="1" dirty="0" smtClean="0"/>
              <a:t>” (blog: </a:t>
            </a:r>
            <a:r>
              <a:rPr lang="en-CA" sz="2400" b="1" dirty="0" err="1" smtClean="0"/>
              <a:t>whyevolutionistrue</a:t>
            </a:r>
            <a:r>
              <a:rPr lang="en-CA" sz="2400" b="1" dirty="0" smtClean="0"/>
              <a:t>)</a:t>
            </a:r>
          </a:p>
          <a:p>
            <a:pPr lvl="1"/>
            <a:endParaRPr lang="en-CA" b="1" dirty="0" smtClean="0"/>
          </a:p>
          <a:p>
            <a:pPr lvl="1"/>
            <a:endParaRPr lang="en-CA" dirty="0" smtClean="0"/>
          </a:p>
          <a:p>
            <a:endParaRPr lang="en-CA" dirty="0" smtClean="0"/>
          </a:p>
          <a:p>
            <a:endParaRPr lang="en-CA" dirty="0"/>
          </a:p>
        </p:txBody>
      </p:sp>
    </p:spTree>
    <p:extLst>
      <p:ext uri="{BB962C8B-B14F-4D97-AF65-F5344CB8AC3E}">
        <p14:creationId xmlns:p14="http://schemas.microsoft.com/office/powerpoint/2010/main" val="12750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3" presetClass="emph" presetSubtype="2" fill="hold" nodeType="afterEffect">
                                  <p:stCondLst>
                                    <p:cond delay="0"/>
                                  </p:stCondLst>
                                  <p:childTnLst>
                                    <p:animClr clrSpc="rgb" dir="cw">
                                      <p:cBhvr override="childStyle">
                                        <p:cTn id="11" dur="2000" fill="hold"/>
                                        <p:tgtEl>
                                          <p:spTgt spid="3">
                                            <p:txEl>
                                              <p:pRg st="2" end="2"/>
                                            </p:txEl>
                                          </p:spTgt>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orgaakm\My Documents\Norgaard.tif"/>
          <p:cNvPicPr>
            <a:picLocks noChangeAspect="1" noChangeArrowheads="1"/>
          </p:cNvPicPr>
          <p:nvPr/>
        </p:nvPicPr>
        <p:blipFill rotWithShape="1">
          <a:blip r:embed="rId2" cstate="print">
            <a:alphaModFix amt="64000"/>
            <a:extLst>
              <a:ext uri="{28A0092B-C50C-407E-A947-70E740481C1C}">
                <a14:useLocalDpi xmlns:a14="http://schemas.microsoft.com/office/drawing/2010/main" val="0"/>
              </a:ext>
            </a:extLst>
          </a:blip>
          <a:srcRect t="31168" b="25571"/>
          <a:stretch/>
        </p:blipFill>
        <p:spPr bwMode="auto">
          <a:xfrm>
            <a:off x="0" y="-1100555"/>
            <a:ext cx="9144000" cy="627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9552" y="404664"/>
            <a:ext cx="8301632" cy="1470025"/>
          </a:xfrm>
        </p:spPr>
        <p:txBody>
          <a:bodyPr>
            <a:noAutofit/>
          </a:bodyPr>
          <a:lstStyle/>
          <a:p>
            <a:r>
              <a:rPr lang="en-US" sz="3200" i="1" dirty="0" smtClean="0">
                <a:ln w="5000" cmpd="sng">
                  <a:noFill/>
                  <a:prstDash val="solid"/>
                </a:ln>
                <a:solidFill>
                  <a:schemeClr val="tx1"/>
                </a:solidFill>
                <a:latin typeface="Arial Black" pitchFamily="34" charset="0"/>
              </a:rPr>
              <a:t>Paper presented “</a:t>
            </a:r>
            <a:r>
              <a:rPr lang="en-US" sz="3200" i="1" dirty="0" smtClean="0">
                <a:ln w="5000" cmpd="sng">
                  <a:noFill/>
                  <a:prstDash val="solid"/>
                </a:ln>
                <a:solidFill>
                  <a:schemeClr val="tx1"/>
                </a:solidFill>
                <a:effectLst/>
                <a:latin typeface="Arial Black" pitchFamily="34" charset="0"/>
              </a:rPr>
              <a:t>Climate </a:t>
            </a:r>
            <a:r>
              <a:rPr lang="en-US" sz="3200" i="1" dirty="0" smtClean="0">
                <a:ln w="5000" cmpd="sng">
                  <a:noFill/>
                  <a:prstDash val="solid"/>
                </a:ln>
                <a:solidFill>
                  <a:schemeClr val="tx1"/>
                </a:solidFill>
                <a:effectLst/>
                <a:latin typeface="Arial Black" pitchFamily="34" charset="0"/>
              </a:rPr>
              <a:t>Change and Cultural </a:t>
            </a:r>
            <a:r>
              <a:rPr lang="en-US" sz="3200" i="1" dirty="0" smtClean="0">
                <a:ln w="5000" cmpd="sng">
                  <a:noFill/>
                  <a:prstDash val="solid"/>
                </a:ln>
                <a:solidFill>
                  <a:schemeClr val="tx1"/>
                </a:solidFill>
                <a:effectLst/>
                <a:latin typeface="Arial Black" pitchFamily="34" charset="0"/>
              </a:rPr>
              <a:t>Inertia: </a:t>
            </a:r>
            <a:r>
              <a:rPr lang="en-US" sz="3200" i="1" dirty="0" smtClean="0">
                <a:ln w="5000" cmpd="sng">
                  <a:noFill/>
                  <a:prstDash val="solid"/>
                </a:ln>
                <a:solidFill>
                  <a:schemeClr val="tx1"/>
                </a:solidFill>
                <a:effectLst/>
                <a:latin typeface="Arial Black" pitchFamily="34" charset="0"/>
              </a:rPr>
              <a:t/>
            </a:r>
            <a:br>
              <a:rPr lang="en-US" sz="3200" i="1" dirty="0" smtClean="0">
                <a:ln w="5000" cmpd="sng">
                  <a:noFill/>
                  <a:prstDash val="solid"/>
                </a:ln>
                <a:solidFill>
                  <a:schemeClr val="tx1"/>
                </a:solidFill>
                <a:effectLst/>
                <a:latin typeface="Arial Black" pitchFamily="34" charset="0"/>
              </a:rPr>
            </a:br>
            <a:r>
              <a:rPr lang="en-US" sz="3200" i="1" dirty="0" smtClean="0">
                <a:ln w="5000" cmpd="sng">
                  <a:noFill/>
                  <a:prstDash val="solid"/>
                </a:ln>
                <a:solidFill>
                  <a:schemeClr val="tx1"/>
                </a:solidFill>
                <a:effectLst/>
                <a:latin typeface="Arial Black" pitchFamily="34" charset="0"/>
              </a:rPr>
              <a:t>London </a:t>
            </a:r>
            <a:r>
              <a:rPr lang="en-US" sz="3200" i="1" dirty="0" smtClean="0">
                <a:ln w="5000" cmpd="sng">
                  <a:noFill/>
                  <a:prstDash val="solid"/>
                </a:ln>
                <a:solidFill>
                  <a:schemeClr val="tx1"/>
                </a:solidFill>
                <a:effectLst/>
                <a:latin typeface="Arial Black" pitchFamily="34" charset="0"/>
              </a:rPr>
              <a:t>(UK), March </a:t>
            </a:r>
            <a:r>
              <a:rPr lang="en-US" sz="3200" i="1" dirty="0" smtClean="0">
                <a:ln w="5000" cmpd="sng">
                  <a:noFill/>
                  <a:prstDash val="solid"/>
                </a:ln>
                <a:solidFill>
                  <a:schemeClr val="tx1"/>
                </a:solidFill>
                <a:effectLst/>
                <a:latin typeface="Arial Black" pitchFamily="34" charset="0"/>
              </a:rPr>
              <a:t>2012</a:t>
            </a:r>
            <a:endParaRPr lang="en-US" sz="3200" i="1" dirty="0">
              <a:ln w="5000" cmpd="sng">
                <a:noFill/>
                <a:prstDash val="solid"/>
              </a:ln>
              <a:solidFill>
                <a:schemeClr val="tx1"/>
              </a:solidFill>
              <a:effectLst/>
              <a:latin typeface="Arial Black" pitchFamily="34" charset="0"/>
            </a:endParaRPr>
          </a:p>
        </p:txBody>
      </p:sp>
      <p:sp>
        <p:nvSpPr>
          <p:cNvPr id="3" name="Subtitle 2"/>
          <p:cNvSpPr>
            <a:spLocks noGrp="1"/>
          </p:cNvSpPr>
          <p:nvPr>
            <p:ph type="subTitle" idx="1"/>
          </p:nvPr>
        </p:nvSpPr>
        <p:spPr>
          <a:xfrm>
            <a:off x="0" y="5389444"/>
            <a:ext cx="8666957" cy="1468556"/>
          </a:xfrm>
        </p:spPr>
        <p:txBody>
          <a:bodyPr>
            <a:normAutofit/>
          </a:bodyPr>
          <a:lstStyle/>
          <a:p>
            <a:r>
              <a:rPr lang="en-US" sz="2000" dirty="0" smtClean="0"/>
              <a:t>Kari </a:t>
            </a:r>
            <a:r>
              <a:rPr lang="en-US" sz="2000" dirty="0"/>
              <a:t>Marie </a:t>
            </a:r>
            <a:r>
              <a:rPr lang="en-US" sz="2000" dirty="0" smtClean="0"/>
              <a:t>Norgaard, University of Oregon, USA</a:t>
            </a:r>
          </a:p>
          <a:p>
            <a:r>
              <a:rPr lang="en-US" sz="2000" dirty="0" smtClean="0"/>
              <a:t>Robert J. </a:t>
            </a:r>
            <a:r>
              <a:rPr lang="en-US" sz="2000" dirty="0" err="1" smtClean="0"/>
              <a:t>Brulle</a:t>
            </a:r>
            <a:r>
              <a:rPr lang="en-US" sz="2000" dirty="0" smtClean="0"/>
              <a:t>, Drexel University, USA</a:t>
            </a:r>
          </a:p>
          <a:p>
            <a:r>
              <a:rPr lang="en-US" sz="2000" dirty="0" smtClean="0"/>
              <a:t>Randolph </a:t>
            </a:r>
            <a:r>
              <a:rPr lang="en-US" sz="2000" dirty="0" err="1" smtClean="0"/>
              <a:t>Haluza</a:t>
            </a:r>
            <a:r>
              <a:rPr lang="en-US" sz="2000" dirty="0" smtClean="0"/>
              <a:t>-DeLay, The Kings University College, Canada</a:t>
            </a:r>
          </a:p>
        </p:txBody>
      </p:sp>
      <p:pic>
        <p:nvPicPr>
          <p:cNvPr id="4102" name="Picture 6" descr="Image result for kari norga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14200"/>
            <a:ext cx="3356401" cy="219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9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61" y="22123"/>
            <a:ext cx="9753600" cy="7802881"/>
          </a:xfrm>
        </p:spPr>
      </p:pic>
    </p:spTree>
    <p:extLst>
      <p:ext uri="{BB962C8B-B14F-4D97-AF65-F5344CB8AC3E}">
        <p14:creationId xmlns:p14="http://schemas.microsoft.com/office/powerpoint/2010/main" val="194233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39"/>
            <a:ext cx="9620249" cy="7696200"/>
          </a:xfrm>
        </p:spPr>
      </p:pic>
      <p:pic>
        <p:nvPicPr>
          <p:cNvPr id="6146" name="Picture 2" descr="Image result for kari norga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830" y="5301208"/>
            <a:ext cx="2633563" cy="172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1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260648"/>
            <a:ext cx="8229600" cy="1143000"/>
          </a:xfrm>
        </p:spPr>
        <p:txBody>
          <a:bodyPr>
            <a:normAutofit fontScale="90000"/>
          </a:bodyPr>
          <a:lstStyle/>
          <a:p>
            <a:pPr marL="533400" indent="-533400">
              <a:lnSpc>
                <a:spcPct val="80000"/>
              </a:lnSpc>
            </a:pPr>
            <a:r>
              <a:rPr lang="en-GB" sz="2800" b="1" dirty="0" smtClean="0"/>
              <a:t>Reasons that  the Social Sciences are difficult, and less simple than the Physical Sciences </a:t>
            </a:r>
            <a:br>
              <a:rPr lang="en-GB" sz="2800" b="1" dirty="0" smtClean="0"/>
            </a:br>
            <a:r>
              <a:rPr lang="en-GB" sz="2200" dirty="0" smtClean="0"/>
              <a:t>(Thereby </a:t>
            </a:r>
            <a:r>
              <a:rPr lang="en-GB" sz="2200" u="sng" dirty="0" smtClean="0"/>
              <a:t>giving the illusion </a:t>
            </a:r>
            <a:r>
              <a:rPr lang="en-GB" sz="2200" dirty="0" smtClean="0"/>
              <a:t>that the Phys Sci. are more effective, and the Social Sciences are “soft.”)</a:t>
            </a:r>
            <a:endParaRPr lang="en-GB" sz="2200" dirty="0"/>
          </a:p>
        </p:txBody>
      </p:sp>
      <p:pic>
        <p:nvPicPr>
          <p:cNvPr id="4" name="Content Placeholder 3" descr="C:\Users\rhaluzadelay\Desktop\.facebook_145502806116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459136" cy="5137150"/>
          </a:xfrm>
          <a:prstGeom prst="rect">
            <a:avLst/>
          </a:prstGeom>
          <a:noFill/>
          <a:ln>
            <a:noFill/>
          </a:ln>
        </p:spPr>
      </p:pic>
    </p:spTree>
    <p:extLst>
      <p:ext uri="{BB962C8B-B14F-4D97-AF65-F5344CB8AC3E}">
        <p14:creationId xmlns:p14="http://schemas.microsoft.com/office/powerpoint/2010/main" val="3362069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8868" y="188640"/>
            <a:ext cx="6096000" cy="1143000"/>
          </a:xfrm>
          <a:noFill/>
        </p:spPr>
        <p:txBody>
          <a:bodyPr/>
          <a:lstStyle/>
          <a:p>
            <a:r>
              <a:rPr lang="en-US" altLang="en-US" dirty="0" smtClean="0"/>
              <a:t>Sociology is:</a:t>
            </a:r>
          </a:p>
        </p:txBody>
      </p:sp>
      <p:sp>
        <p:nvSpPr>
          <p:cNvPr id="19459" name="Rectangle 3"/>
          <p:cNvSpPr>
            <a:spLocks noGrp="1" noChangeArrowheads="1"/>
          </p:cNvSpPr>
          <p:nvPr>
            <p:ph type="body" idx="1"/>
          </p:nvPr>
        </p:nvSpPr>
        <p:spPr>
          <a:xfrm>
            <a:off x="1187624" y="1556792"/>
            <a:ext cx="7620000" cy="4876800"/>
          </a:xfrm>
        </p:spPr>
        <p:txBody>
          <a:bodyPr>
            <a:normAutofit fontScale="92500" lnSpcReduction="20000"/>
          </a:bodyPr>
          <a:lstStyle/>
          <a:p>
            <a:pPr>
              <a:defRPr/>
            </a:pPr>
            <a:r>
              <a:rPr lang="en-US" dirty="0" smtClean="0"/>
              <a:t>The systematic (scientific) study of SOCIAL relations</a:t>
            </a:r>
          </a:p>
          <a:p>
            <a:pPr lvl="1">
              <a:defRPr/>
            </a:pPr>
            <a:r>
              <a:rPr lang="en-US" dirty="0" smtClean="0"/>
              <a:t>Being a SCIENCE, sociology relies on METHODS to collect DATA, and EXPLAIN (concepts, theories).</a:t>
            </a:r>
          </a:p>
          <a:p>
            <a:pPr>
              <a:defRPr/>
            </a:pPr>
            <a:r>
              <a:rPr lang="en-US" dirty="0" smtClean="0"/>
              <a:t>Persons relate to other persons at all levels </a:t>
            </a:r>
          </a:p>
          <a:p>
            <a:pPr lvl="1">
              <a:defRPr/>
            </a:pPr>
            <a:r>
              <a:rPr lang="en-US" dirty="0" smtClean="0"/>
              <a:t>1 to 1</a:t>
            </a:r>
          </a:p>
          <a:p>
            <a:pPr lvl="1">
              <a:defRPr/>
            </a:pPr>
            <a:r>
              <a:rPr lang="en-US" dirty="0" smtClean="0"/>
              <a:t>Small group (</a:t>
            </a:r>
            <a:r>
              <a:rPr lang="en-US" dirty="0" err="1" smtClean="0"/>
              <a:t>intersubjective</a:t>
            </a:r>
            <a:r>
              <a:rPr lang="en-US" dirty="0" smtClean="0"/>
              <a:t>)</a:t>
            </a:r>
          </a:p>
          <a:p>
            <a:pPr lvl="1">
              <a:defRPr/>
            </a:pPr>
            <a:r>
              <a:rPr lang="en-CA" dirty="0" smtClean="0"/>
              <a:t>Larger groups (but still ‘personal’) </a:t>
            </a:r>
            <a:endParaRPr lang="en-US" dirty="0" smtClean="0"/>
          </a:p>
          <a:p>
            <a:pPr lvl="1">
              <a:defRPr/>
            </a:pPr>
            <a:r>
              <a:rPr lang="en-US" dirty="0" smtClean="0"/>
              <a:t>Institutions, communities, countries</a:t>
            </a:r>
          </a:p>
          <a:p>
            <a:pPr lvl="1">
              <a:defRPr/>
            </a:pPr>
            <a:r>
              <a:rPr lang="en-US" dirty="0" smtClean="0"/>
              <a:t>Globally </a:t>
            </a:r>
          </a:p>
        </p:txBody>
      </p:sp>
    </p:spTree>
    <p:extLst>
      <p:ext uri="{BB962C8B-B14F-4D97-AF65-F5344CB8AC3E}">
        <p14:creationId xmlns:p14="http://schemas.microsoft.com/office/powerpoint/2010/main" val="243290797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1" dur="500"/>
                                        <p:tgtEl>
                                          <p:spTgt spid="1945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6" dur="500"/>
                                        <p:tgtEl>
                                          <p:spTgt spid="194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nodeType="after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 calcmode="lin" valueType="num">
                                      <p:cBhvr additive="base">
                                        <p:cTn id="26"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2" presetClass="entr" presetSubtype="4" fill="hold" nodeType="after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additive="base">
                                        <p:cTn id="31"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500"/>
                            </p:stCondLst>
                            <p:childTnLst>
                              <p:par>
                                <p:cTn id="34" presetID="2" presetClass="entr" presetSubtype="4" fill="hold" nodeType="afterEffect">
                                  <p:stCondLst>
                                    <p:cond delay="0"/>
                                  </p:stCondLst>
                                  <p:childTnLst>
                                    <p:set>
                                      <p:cBhvr>
                                        <p:cTn id="35" dur="1" fill="hold">
                                          <p:stCondLst>
                                            <p:cond delay="0"/>
                                          </p:stCondLst>
                                        </p:cTn>
                                        <p:tgtEl>
                                          <p:spTgt spid="19459">
                                            <p:txEl>
                                              <p:pRg st="6" end="6"/>
                                            </p:txEl>
                                          </p:spTgt>
                                        </p:tgtEl>
                                        <p:attrNameLst>
                                          <p:attrName>style.visibility</p:attrName>
                                        </p:attrNameLst>
                                      </p:cBhvr>
                                      <p:to>
                                        <p:strVal val="visible"/>
                                      </p:to>
                                    </p:set>
                                    <p:anim calcmode="lin" valueType="num">
                                      <p:cBhvr additive="base">
                                        <p:cTn id="36"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nodeType="after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anim calcmode="lin" valueType="num">
                                      <p:cBhvr additive="base">
                                        <p:cTn id="41"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560" y="2636912"/>
            <a:ext cx="8064896" cy="1143000"/>
          </a:xfrm>
        </p:spPr>
        <p:txBody>
          <a:bodyPr>
            <a:normAutofit fontScale="90000"/>
          </a:bodyPr>
          <a:lstStyle/>
          <a:p>
            <a:pPr algn="ctr"/>
            <a:r>
              <a:rPr lang="en-US" altLang="en-US" sz="3600" dirty="0" smtClean="0"/>
              <a:t/>
            </a:r>
            <a:br>
              <a:rPr lang="en-US" altLang="en-US" sz="3600" dirty="0" smtClean="0"/>
            </a:br>
            <a:r>
              <a:rPr lang="en-US" altLang="en-US" sz="3600" dirty="0" smtClean="0"/>
              <a:t>A sociologist is a </a:t>
            </a:r>
            <a:r>
              <a:rPr lang="en-US" altLang="en-US" sz="3600" u="sng" dirty="0" smtClean="0"/>
              <a:t>prophet</a:t>
            </a:r>
            <a:br>
              <a:rPr lang="en-US" altLang="en-US" sz="3600" u="sng" dirty="0" smtClean="0"/>
            </a:br>
            <a:r>
              <a:rPr lang="en-US" altLang="en-US" sz="3200" u="sng" dirty="0" smtClean="0"/>
              <a:t/>
            </a:r>
            <a:br>
              <a:rPr lang="en-US" altLang="en-US" sz="3200" u="sng" dirty="0" smtClean="0"/>
            </a:br>
            <a:r>
              <a:rPr lang="en-US" altLang="en-US" sz="3200" dirty="0" smtClean="0"/>
              <a:t>Reporting</a:t>
            </a:r>
            <a:br>
              <a:rPr lang="en-US" altLang="en-US" sz="3200" dirty="0" smtClean="0"/>
            </a:br>
            <a:r>
              <a:rPr lang="en-US" altLang="en-US" sz="3200" dirty="0" smtClean="0"/>
              <a:t>Questioning</a:t>
            </a:r>
            <a:br>
              <a:rPr lang="en-US" altLang="en-US" sz="3200" dirty="0" smtClean="0"/>
            </a:br>
            <a:r>
              <a:rPr lang="en-US" altLang="en-US" sz="3200" dirty="0" smtClean="0"/>
              <a:t>Debunking</a:t>
            </a:r>
            <a:r>
              <a:rPr lang="en-US" altLang="en-US" sz="3600" dirty="0" smtClean="0"/>
              <a:t/>
            </a:r>
            <a:br>
              <a:rPr lang="en-US" altLang="en-US" sz="3600" dirty="0" smtClean="0"/>
            </a:br>
            <a:r>
              <a:rPr lang="en-US" altLang="en-US" sz="3600" i="1" dirty="0" smtClean="0"/>
              <a:t>often Challenges the status quo</a:t>
            </a:r>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 (because of data collection) a sociologist describes WHAT IS, rather than what we WISH it is, </a:t>
            </a:r>
            <a:br>
              <a:rPr lang="en-US" altLang="en-US" sz="3600" dirty="0" smtClean="0"/>
            </a:br>
            <a:r>
              <a:rPr lang="en-US" altLang="en-US" sz="3600" dirty="0" smtClean="0"/>
              <a:t>in order to make us think what it SHOULD be (or we WANT to be.)</a:t>
            </a:r>
          </a:p>
        </p:txBody>
      </p:sp>
    </p:spTree>
    <p:extLst>
      <p:ext uri="{BB962C8B-B14F-4D97-AF65-F5344CB8AC3E}">
        <p14:creationId xmlns:p14="http://schemas.microsoft.com/office/powerpoint/2010/main" val="144111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 of Science</a:t>
            </a:r>
            <a:endParaRPr lang="en-US" dirty="0"/>
          </a:p>
        </p:txBody>
      </p:sp>
      <p:sp>
        <p:nvSpPr>
          <p:cNvPr id="3" name="Content Placeholder 2"/>
          <p:cNvSpPr>
            <a:spLocks noGrp="1"/>
          </p:cNvSpPr>
          <p:nvPr>
            <p:ph idx="1"/>
          </p:nvPr>
        </p:nvSpPr>
        <p:spPr>
          <a:xfrm>
            <a:off x="179512" y="1340768"/>
            <a:ext cx="8856984" cy="5328592"/>
          </a:xfrm>
        </p:spPr>
        <p:txBody>
          <a:bodyPr>
            <a:normAutofit fontScale="55000" lnSpcReduction="20000"/>
          </a:bodyPr>
          <a:lstStyle/>
          <a:p>
            <a:r>
              <a:rPr lang="en-US" dirty="0" smtClean="0"/>
              <a:t>“Internal” orientation: </a:t>
            </a:r>
          </a:p>
          <a:p>
            <a:pPr lvl="1"/>
            <a:r>
              <a:rPr lang="en-US" sz="2900" b="1" i="1" dirty="0" smtClean="0"/>
              <a:t>Reports</a:t>
            </a:r>
            <a:r>
              <a:rPr lang="en-US" sz="2900" dirty="0" smtClean="0"/>
              <a:t> what “science” IS, for example:</a:t>
            </a:r>
          </a:p>
          <a:p>
            <a:pPr lvl="2"/>
            <a:r>
              <a:rPr lang="en-US" sz="2900" dirty="0" smtClean="0"/>
              <a:t>what scientists do?</a:t>
            </a:r>
          </a:p>
          <a:p>
            <a:pPr lvl="2"/>
            <a:r>
              <a:rPr lang="en-US" sz="2900" dirty="0" smtClean="0"/>
              <a:t>what are their “norms”?</a:t>
            </a:r>
          </a:p>
          <a:p>
            <a:pPr lvl="2"/>
            <a:r>
              <a:rPr lang="en-US" sz="2900" dirty="0" smtClean="0"/>
              <a:t>What do people called “scientists” call legit “science”? </a:t>
            </a:r>
          </a:p>
          <a:p>
            <a:pPr lvl="2"/>
            <a:r>
              <a:rPr lang="en-US" sz="2900" dirty="0" smtClean="0"/>
              <a:t>how does power (e.g., $, status) operate?</a:t>
            </a:r>
          </a:p>
          <a:p>
            <a:pPr lvl="2"/>
            <a:r>
              <a:rPr lang="en-US" sz="2900" dirty="0"/>
              <a:t>h</a:t>
            </a:r>
            <a:r>
              <a:rPr lang="en-US" sz="2900" dirty="0" smtClean="0"/>
              <a:t>ow is “knowledge” produced?</a:t>
            </a:r>
          </a:p>
          <a:p>
            <a:pPr lvl="2"/>
            <a:r>
              <a:rPr lang="en-US" sz="2900" dirty="0"/>
              <a:t>w</a:t>
            </a:r>
            <a:r>
              <a:rPr lang="en-US" sz="2900" dirty="0" smtClean="0"/>
              <a:t>hat is obscured?</a:t>
            </a:r>
          </a:p>
          <a:p>
            <a:r>
              <a:rPr lang="en-US" dirty="0" smtClean="0"/>
              <a:t>“External” orientation</a:t>
            </a:r>
          </a:p>
          <a:p>
            <a:pPr lvl="1"/>
            <a:r>
              <a:rPr lang="en-US" sz="2900" b="1" i="1" dirty="0" smtClean="0"/>
              <a:t>Questions</a:t>
            </a:r>
            <a:r>
              <a:rPr lang="en-US" sz="2900" dirty="0" smtClean="0"/>
              <a:t> interaction of “things that are part of ‘science’” with other parts of that society, </a:t>
            </a:r>
            <a:r>
              <a:rPr lang="en-US" sz="2900" dirty="0"/>
              <a:t>for example:</a:t>
            </a:r>
          </a:p>
          <a:p>
            <a:pPr lvl="2"/>
            <a:r>
              <a:rPr lang="en-US" sz="2900" dirty="0"/>
              <a:t>h</a:t>
            </a:r>
            <a:r>
              <a:rPr lang="en-US" sz="2900" dirty="0" smtClean="0"/>
              <a:t>ow does the media report on various sciences (medicine, astronomy, ecology, sociology, paranormal phenomena)?</a:t>
            </a:r>
          </a:p>
          <a:p>
            <a:pPr lvl="2"/>
            <a:r>
              <a:rPr lang="en-US" sz="2900" dirty="0" smtClean="0"/>
              <a:t>what do various types of people consider legit science?</a:t>
            </a:r>
          </a:p>
          <a:p>
            <a:pPr lvl="2"/>
            <a:r>
              <a:rPr lang="en-US" sz="2900" dirty="0"/>
              <a:t>w</a:t>
            </a:r>
            <a:r>
              <a:rPr lang="en-US" sz="2900" dirty="0" smtClean="0"/>
              <a:t>ho funds scientific research and how does that shape what we know and what we don’t know?</a:t>
            </a:r>
          </a:p>
          <a:p>
            <a:r>
              <a:rPr lang="en-US" dirty="0" smtClean="0"/>
              <a:t>Mindset</a:t>
            </a:r>
          </a:p>
          <a:p>
            <a:pPr lvl="1"/>
            <a:r>
              <a:rPr lang="en-US" sz="2900" b="1" i="1" dirty="0" smtClean="0"/>
              <a:t>Debunks</a:t>
            </a:r>
            <a:r>
              <a:rPr lang="en-US" sz="2900" b="1" dirty="0" smtClean="0"/>
              <a:t> </a:t>
            </a:r>
            <a:r>
              <a:rPr lang="en-US" sz="2900" dirty="0" smtClean="0"/>
              <a:t>common sense” (“how did what seems to “make sense” come to be commonly held”?) - skepticism</a:t>
            </a:r>
          </a:p>
          <a:p>
            <a:pPr lvl="2"/>
            <a:r>
              <a:rPr lang="en-US" sz="2900" dirty="0" smtClean="0"/>
              <a:t>“Sciences” give “true” picture of the world?</a:t>
            </a:r>
          </a:p>
          <a:p>
            <a:pPr lvl="2"/>
            <a:r>
              <a:rPr lang="en-US" sz="2900" dirty="0" smtClean="0"/>
              <a:t>Listen to “science” and we will do the “right thing” vis a vis </a:t>
            </a:r>
            <a:r>
              <a:rPr lang="en-US" sz="2900" i="1" dirty="0" err="1" smtClean="0"/>
              <a:t>climatechangeabortioncancerfemale</a:t>
            </a:r>
            <a:r>
              <a:rPr lang="en-US" sz="2900" i="1" dirty="0" smtClean="0"/>
              <a:t> </a:t>
            </a:r>
            <a:r>
              <a:rPr lang="en-US" sz="2900" i="1" dirty="0" err="1" smtClean="0"/>
              <a:t>hormonesracialgroups</a:t>
            </a:r>
            <a:r>
              <a:rPr lang="en-US" sz="2900" i="1" dirty="0" smtClean="0"/>
              <a:t>…. </a:t>
            </a:r>
            <a:endParaRPr lang="en-US" sz="2900" i="1" dirty="0"/>
          </a:p>
        </p:txBody>
      </p:sp>
      <p:sp>
        <p:nvSpPr>
          <p:cNvPr id="4" name="Rectangle 3"/>
          <p:cNvSpPr/>
          <p:nvPr/>
        </p:nvSpPr>
        <p:spPr>
          <a:xfrm>
            <a:off x="5004047" y="1456104"/>
            <a:ext cx="4152129" cy="923330"/>
          </a:xfrm>
          <a:prstGeom prst="rect">
            <a:avLst/>
          </a:prstGeom>
        </p:spPr>
        <p:txBody>
          <a:bodyPr wrap="square">
            <a:spAutoFit/>
          </a:bodyPr>
          <a:lstStyle/>
          <a:p>
            <a:r>
              <a:rPr lang="en-US" dirty="0"/>
              <a:t>http://www.cbc.ca/radio/ideas/how-to-think-about-science-part-1-24-1.2953274</a:t>
            </a:r>
          </a:p>
        </p:txBody>
      </p:sp>
      <p:sp>
        <p:nvSpPr>
          <p:cNvPr id="5" name="Rectangle 4"/>
          <p:cNvSpPr/>
          <p:nvPr/>
        </p:nvSpPr>
        <p:spPr>
          <a:xfrm>
            <a:off x="5220072" y="2780928"/>
            <a:ext cx="3923928" cy="646331"/>
          </a:xfrm>
          <a:prstGeom prst="rect">
            <a:avLst/>
          </a:prstGeom>
        </p:spPr>
        <p:txBody>
          <a:bodyPr wrap="square">
            <a:spAutoFit/>
          </a:bodyPr>
          <a:lstStyle/>
          <a:p>
            <a:r>
              <a:rPr lang="en-US" dirty="0"/>
              <a:t>http://www.cbc.ca/radio/ideas/science-under-siege-part-1-1.3091552</a:t>
            </a:r>
          </a:p>
        </p:txBody>
      </p:sp>
    </p:spTree>
    <p:extLst>
      <p:ext uri="{BB962C8B-B14F-4D97-AF65-F5344CB8AC3E}">
        <p14:creationId xmlns:p14="http://schemas.microsoft.com/office/powerpoint/2010/main" val="42878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down)">
                                      <p:cBhvr>
                                        <p:cTn id="33" dur="500"/>
                                        <p:tgtEl>
                                          <p:spTgt spid="3">
                                            <p:txEl>
                                              <p:pRg st="10" end="1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wipe(down)">
                                      <p:cBhvr>
                                        <p:cTn id="36" dur="500"/>
                                        <p:tgtEl>
                                          <p:spTgt spid="3">
                                            <p:txEl>
                                              <p:pRg st="11" end="1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wipe(down)">
                                      <p:cBhvr>
                                        <p:cTn id="39" dur="500"/>
                                        <p:tgtEl>
                                          <p:spTgt spid="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wipe(down)">
                                      <p:cBhvr>
                                        <p:cTn id="44" dur="500"/>
                                        <p:tgtEl>
                                          <p:spTgt spid="3">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wipe(down)">
                                      <p:cBhvr>
                                        <p:cTn id="49" dur="500"/>
                                        <p:tgtEl>
                                          <p:spTgt spid="3">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Effect transition="in" filter="wipe(down)">
                                      <p:cBhvr>
                                        <p:cTn id="5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defRPr/>
            </a:pPr>
            <a:r>
              <a:rPr lang="en-US" sz="3600" dirty="0" smtClean="0"/>
              <a:t>The Sociology of </a:t>
            </a:r>
            <a:r>
              <a:rPr lang="en-US" sz="3600" dirty="0" smtClean="0"/>
              <a:t>Science</a:t>
            </a:r>
            <a:r>
              <a:rPr lang="en-US" sz="3600" dirty="0" smtClean="0"/>
              <a:t>? </a:t>
            </a:r>
            <a:br>
              <a:rPr lang="en-US" sz="3600" dirty="0" smtClean="0"/>
            </a:br>
            <a:r>
              <a:rPr lang="en-US" sz="3600" dirty="0" smtClean="0"/>
              <a:t>(sociologist as debunker) </a:t>
            </a:r>
            <a:endParaRPr lang="en-US" sz="3600" dirty="0" smtClean="0">
              <a:solidFill>
                <a:srgbClr val="000000"/>
              </a:solidFill>
              <a:effectLst/>
            </a:endParaRPr>
          </a:p>
        </p:txBody>
      </p:sp>
      <p:sp>
        <p:nvSpPr>
          <p:cNvPr id="13315" name="Rectangle 3"/>
          <p:cNvSpPr>
            <a:spLocks noGrp="1" noChangeArrowheads="1"/>
          </p:cNvSpPr>
          <p:nvPr>
            <p:ph type="body" idx="1"/>
          </p:nvPr>
        </p:nvSpPr>
        <p:spPr/>
        <p:txBody>
          <a:bodyPr/>
          <a:lstStyle/>
          <a:p>
            <a:pPr>
              <a:lnSpc>
                <a:spcPct val="90000"/>
              </a:lnSpc>
            </a:pPr>
            <a:r>
              <a:rPr lang="en-CA" altLang="en-US" sz="3600" dirty="0" smtClean="0">
                <a:solidFill>
                  <a:srgbClr val="000000"/>
                </a:solidFill>
                <a:effectLst/>
              </a:rPr>
              <a:t>Strong reaction against the social scientific study of “science” </a:t>
            </a:r>
            <a:r>
              <a:rPr lang="en-CA" altLang="en-US" sz="2400" dirty="0" smtClean="0">
                <a:solidFill>
                  <a:srgbClr val="000000"/>
                </a:solidFill>
                <a:effectLst/>
              </a:rPr>
              <a:t>(e.g., the </a:t>
            </a:r>
            <a:r>
              <a:rPr lang="en-CA" altLang="en-US" sz="2400" dirty="0" smtClean="0">
                <a:solidFill>
                  <a:srgbClr val="000000"/>
                </a:solidFill>
                <a:effectLst/>
              </a:rPr>
              <a:t>“science wars”)</a:t>
            </a:r>
            <a:r>
              <a:rPr lang="en-CA" altLang="en-US" sz="3600" dirty="0" smtClean="0">
                <a:solidFill>
                  <a:srgbClr val="000000"/>
                </a:solidFill>
                <a:effectLst/>
              </a:rPr>
              <a:t> because,</a:t>
            </a:r>
          </a:p>
          <a:p>
            <a:pPr lvl="1">
              <a:lnSpc>
                <a:spcPct val="90000"/>
              </a:lnSpc>
            </a:pPr>
            <a:r>
              <a:rPr lang="en-CA" altLang="en-US" sz="3200" i="1" dirty="0" smtClean="0">
                <a:solidFill>
                  <a:srgbClr val="000000"/>
                </a:solidFill>
                <a:effectLst/>
              </a:rPr>
              <a:t>“part of the myth of science is that its methods and the knowledge produced through their application are beyond scrutiny and untainted by subjectivity…”</a:t>
            </a:r>
            <a:r>
              <a:rPr lang="en-CA" altLang="en-US" sz="3200" dirty="0" smtClean="0">
                <a:solidFill>
                  <a:srgbClr val="000000"/>
                </a:solidFill>
                <a:effectLst/>
              </a:rPr>
              <a:t> (Stahl, et al., p. 32</a:t>
            </a:r>
            <a:r>
              <a:rPr lang="en-CA" altLang="en-US" sz="3200" dirty="0" smtClean="0">
                <a:solidFill>
                  <a:srgbClr val="000000"/>
                </a:solidFill>
                <a:effectLst/>
              </a:rPr>
              <a:t>)</a:t>
            </a:r>
          </a:p>
          <a:p>
            <a:pPr marL="0" indent="0">
              <a:lnSpc>
                <a:spcPct val="90000"/>
              </a:lnSpc>
              <a:buNone/>
            </a:pPr>
            <a:endParaRPr lang="en-CA" altLang="en-US" sz="3600" dirty="0" smtClean="0">
              <a:solidFill>
                <a:srgbClr val="000000"/>
              </a:solidFill>
              <a:effectLst/>
            </a:endParaRPr>
          </a:p>
          <a:p>
            <a:pPr lvl="1">
              <a:lnSpc>
                <a:spcPct val="90000"/>
              </a:lnSpc>
            </a:pPr>
            <a:endParaRPr lang="en-US" altLang="en-US" sz="3200" dirty="0" smtClean="0">
              <a:solidFill>
                <a:srgbClr val="000000"/>
              </a:solidFill>
              <a:effectLst/>
            </a:endParaRPr>
          </a:p>
        </p:txBody>
      </p:sp>
    </p:spTree>
    <p:extLst>
      <p:ext uri="{BB962C8B-B14F-4D97-AF65-F5344CB8AC3E}">
        <p14:creationId xmlns:p14="http://schemas.microsoft.com/office/powerpoint/2010/main" val="1544724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r>
              <a:rPr lang="en-CA" altLang="en-US" dirty="0">
                <a:solidFill>
                  <a:srgbClr val="000000"/>
                </a:solidFill>
              </a:rPr>
              <a:t>Science as the “knowledge authorities” </a:t>
            </a:r>
            <a:br>
              <a:rPr lang="en-CA" altLang="en-US" dirty="0">
                <a:solidFill>
                  <a:srgbClr val="000000"/>
                </a:solidFill>
              </a:rPr>
            </a:br>
            <a:endParaRPr lang="en-US" dirty="0"/>
          </a:p>
        </p:txBody>
      </p:sp>
      <p:sp>
        <p:nvSpPr>
          <p:cNvPr id="3" name="Content Placeholder 2"/>
          <p:cNvSpPr>
            <a:spLocks noGrp="1"/>
          </p:cNvSpPr>
          <p:nvPr>
            <p:ph idx="1"/>
          </p:nvPr>
        </p:nvSpPr>
        <p:spPr>
          <a:xfrm>
            <a:off x="457200" y="1556792"/>
            <a:ext cx="8435280" cy="1846455"/>
          </a:xfrm>
        </p:spPr>
        <p:txBody>
          <a:bodyPr>
            <a:normAutofit fontScale="92500" lnSpcReduction="10000"/>
          </a:bodyPr>
          <a:lstStyle/>
          <a:p>
            <a:r>
              <a:rPr lang="en-CA" altLang="en-US" dirty="0">
                <a:solidFill>
                  <a:srgbClr val="000000"/>
                </a:solidFill>
              </a:rPr>
              <a:t>The “priests” of modernity</a:t>
            </a:r>
          </a:p>
          <a:p>
            <a:r>
              <a:rPr lang="en-US" dirty="0" smtClean="0"/>
              <a:t>The Sacred Myth of Modernity: </a:t>
            </a:r>
          </a:p>
          <a:p>
            <a:pPr lvl="1"/>
            <a:r>
              <a:rPr lang="en-US" dirty="0" smtClean="0"/>
              <a:t>Scientific explanations are better than any other ways of perceiving or explaining the world.</a:t>
            </a:r>
          </a:p>
        </p:txBody>
      </p:sp>
      <p:pic>
        <p:nvPicPr>
          <p:cNvPr id="4" name="Picture 3"/>
          <p:cNvPicPr>
            <a:picLocks noChangeAspect="1"/>
          </p:cNvPicPr>
          <p:nvPr/>
        </p:nvPicPr>
        <p:blipFill>
          <a:blip r:embed="rId2"/>
          <a:stretch>
            <a:fillRect/>
          </a:stretch>
        </p:blipFill>
        <p:spPr>
          <a:xfrm>
            <a:off x="0" y="3527096"/>
            <a:ext cx="9166311" cy="3330904"/>
          </a:xfrm>
          <a:prstGeom prst="rect">
            <a:avLst/>
          </a:prstGeom>
        </p:spPr>
      </p:pic>
    </p:spTree>
    <p:extLst>
      <p:ext uri="{BB962C8B-B14F-4D97-AF65-F5344CB8AC3E}">
        <p14:creationId xmlns:p14="http://schemas.microsoft.com/office/powerpoint/2010/main" val="504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Religion </a:t>
            </a:r>
            <a:endParaRPr lang="en-US" dirty="0"/>
          </a:p>
        </p:txBody>
      </p:sp>
      <p:sp>
        <p:nvSpPr>
          <p:cNvPr id="3" name="Content Placeholder 2"/>
          <p:cNvSpPr>
            <a:spLocks noGrp="1"/>
          </p:cNvSpPr>
          <p:nvPr>
            <p:ph idx="1"/>
          </p:nvPr>
        </p:nvSpPr>
        <p:spPr/>
        <p:txBody>
          <a:bodyPr/>
          <a:lstStyle/>
          <a:p>
            <a:r>
              <a:rPr lang="en-US" dirty="0" smtClean="0"/>
              <a:t>need a definition of terms</a:t>
            </a:r>
          </a:p>
          <a:p>
            <a:pPr lvl="1"/>
            <a:r>
              <a:rPr lang="en-US" dirty="0"/>
              <a:t>What is </a:t>
            </a:r>
            <a:r>
              <a:rPr lang="en-US" dirty="0" smtClean="0"/>
              <a:t>“science”?</a:t>
            </a:r>
            <a:endParaRPr lang="en-US" dirty="0"/>
          </a:p>
          <a:p>
            <a:pPr lvl="1"/>
            <a:r>
              <a:rPr lang="en-US" dirty="0"/>
              <a:t>What is “religion” </a:t>
            </a:r>
            <a:r>
              <a:rPr lang="en-US" dirty="0" smtClean="0"/>
              <a:t>?</a:t>
            </a:r>
            <a:endParaRPr lang="en-US" dirty="0"/>
          </a:p>
          <a:p>
            <a:endParaRPr lang="en-US" dirty="0" smtClean="0"/>
          </a:p>
        </p:txBody>
      </p:sp>
      <p:pic>
        <p:nvPicPr>
          <p:cNvPr id="6146" name="Picture 2" descr="Image result for science and religion around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17638"/>
            <a:ext cx="24860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7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smtClean="0"/>
              <a:t>“Scientific </a:t>
            </a:r>
            <a:r>
              <a:rPr lang="en-GB" dirty="0"/>
              <a:t>fields, </a:t>
            </a:r>
            <a:r>
              <a:rPr lang="en-GB" dirty="0" smtClean="0"/>
              <a:t>are microcosms </a:t>
            </a:r>
            <a:r>
              <a:rPr lang="en-GB" dirty="0"/>
              <a:t>which in a certain respect are social </a:t>
            </a:r>
            <a:r>
              <a:rPr lang="en-GB" dirty="0" smtClean="0"/>
              <a:t>worlds </a:t>
            </a:r>
            <a:r>
              <a:rPr lang="en-GB" dirty="0"/>
              <a:t>like others, with concentrations of power and capital, </a:t>
            </a:r>
            <a:r>
              <a:rPr lang="en-GB" dirty="0" smtClean="0"/>
              <a:t>monopolies</a:t>
            </a:r>
            <a:r>
              <a:rPr lang="en-GB" dirty="0"/>
              <a:t>, power relations, selfish interests, conflicts, etc., </a:t>
            </a:r>
            <a:endParaRPr lang="en-GB" dirty="0" smtClean="0"/>
          </a:p>
          <a:p>
            <a:r>
              <a:rPr lang="en-GB" dirty="0" smtClean="0"/>
              <a:t>are also</a:t>
            </a:r>
            <a:r>
              <a:rPr lang="en-GB" dirty="0"/>
              <a:t>, </a:t>
            </a:r>
            <a:r>
              <a:rPr lang="en-GB" i="1" dirty="0"/>
              <a:t>in another respect, </a:t>
            </a:r>
            <a:r>
              <a:rPr lang="en-GB" dirty="0"/>
              <a:t>exceptional, somewhat miraculous </a:t>
            </a:r>
            <a:r>
              <a:rPr lang="en-GB" dirty="0" smtClean="0"/>
              <a:t>universes</a:t>
            </a:r>
            <a:r>
              <a:rPr lang="en-GB" dirty="0"/>
              <a:t>, in which the necessity of reason is instituted to </a:t>
            </a:r>
            <a:r>
              <a:rPr lang="en-GB" dirty="0" smtClean="0"/>
              <a:t>varying degrees… ” (providing the </a:t>
            </a:r>
            <a:r>
              <a:rPr lang="en-GB" i="1" dirty="0" err="1" smtClean="0"/>
              <a:t>illusio</a:t>
            </a:r>
            <a:r>
              <a:rPr lang="en-GB" dirty="0" smtClean="0"/>
              <a:t> that science is all and only about reason) </a:t>
            </a:r>
          </a:p>
          <a:p>
            <a:pPr lvl="2" algn="ctr"/>
            <a:r>
              <a:rPr lang="en-GB" dirty="0" smtClean="0"/>
              <a:t> (Bourdieu, reference missing) </a:t>
            </a:r>
          </a:p>
          <a:p>
            <a:pPr lvl="2" algn="ctr"/>
            <a:endParaRPr lang="en-GB" dirty="0" smtClean="0"/>
          </a:p>
          <a:p>
            <a:r>
              <a:rPr lang="en-GB" dirty="0" smtClean="0"/>
              <a:t>CBC-How to Think about Science </a:t>
            </a:r>
            <a:r>
              <a:rPr lang="en-GB" dirty="0" smtClean="0">
                <a:hlinkClick r:id="rId2"/>
              </a:rPr>
              <a:t>–</a:t>
            </a:r>
            <a:r>
              <a:rPr lang="en-GB" dirty="0" smtClean="0"/>
              <a:t> 24 part series!!</a:t>
            </a:r>
          </a:p>
          <a:p>
            <a:r>
              <a:rPr lang="en-GB" dirty="0" smtClean="0">
                <a:hlinkClick r:id="rId2"/>
              </a:rPr>
              <a:t>http</a:t>
            </a:r>
            <a:r>
              <a:rPr lang="en-GB" dirty="0">
                <a:hlinkClick r:id="rId2"/>
              </a:rPr>
              <a:t>://</a:t>
            </a:r>
            <a:r>
              <a:rPr lang="en-GB" dirty="0" smtClean="0">
                <a:hlinkClick r:id="rId2"/>
              </a:rPr>
              <a:t>www.cbc.ca/radio/ideas/how-to-think-about-science-part-1-24-1.2953274</a:t>
            </a:r>
            <a:r>
              <a:rPr lang="en-GB" dirty="0" smtClean="0"/>
              <a:t> </a:t>
            </a:r>
            <a:endParaRPr lang="en-US" dirty="0"/>
          </a:p>
        </p:txBody>
      </p:sp>
      <p:sp>
        <p:nvSpPr>
          <p:cNvPr id="4" name="Rectangle 2"/>
          <p:cNvSpPr txBox="1">
            <a:spLocks noChangeArrowheads="1"/>
          </p:cNvSpPr>
          <p:nvPr/>
        </p:nvSpPr>
        <p:spPr bwMode="auto">
          <a:xfrm>
            <a:off x="444146" y="11663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US" sz="4000" dirty="0" smtClean="0"/>
              <a:t>The </a:t>
            </a:r>
            <a:r>
              <a:rPr lang="en-US" sz="4000" dirty="0"/>
              <a:t>Sociology of Science? </a:t>
            </a:r>
            <a:br>
              <a:rPr lang="en-US" sz="4000" dirty="0"/>
            </a:br>
            <a:r>
              <a:rPr lang="en-US" sz="4000" dirty="0"/>
              <a:t>(sociologist as debunker) </a:t>
            </a:r>
            <a:endParaRPr lang="en-US" sz="4000" kern="0" dirty="0" smtClean="0">
              <a:solidFill>
                <a:srgbClr val="000000"/>
              </a:solidFill>
            </a:endParaRPr>
          </a:p>
        </p:txBody>
      </p:sp>
    </p:spTree>
    <p:extLst>
      <p:ext uri="{BB962C8B-B14F-4D97-AF65-F5344CB8AC3E}">
        <p14:creationId xmlns:p14="http://schemas.microsoft.com/office/powerpoint/2010/main" val="7805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260648"/>
            <a:ext cx="8229600" cy="1143000"/>
          </a:xfrm>
        </p:spPr>
        <p:txBody>
          <a:bodyPr>
            <a:normAutofit fontScale="90000"/>
          </a:bodyPr>
          <a:lstStyle/>
          <a:p>
            <a:pPr marL="533400" indent="-533400">
              <a:lnSpc>
                <a:spcPct val="80000"/>
              </a:lnSpc>
            </a:pPr>
            <a:r>
              <a:rPr lang="en-GB" sz="2800" b="1" dirty="0" smtClean="0"/>
              <a:t>Reasons that  the Social Sciences are difficult, and less simple than the Physical Sciences </a:t>
            </a:r>
            <a:br>
              <a:rPr lang="en-GB" sz="2800" b="1" dirty="0" smtClean="0"/>
            </a:br>
            <a:r>
              <a:rPr lang="en-GB" sz="2200" dirty="0" smtClean="0"/>
              <a:t>(Thereby </a:t>
            </a:r>
            <a:r>
              <a:rPr lang="en-GB" sz="2200" u="sng" dirty="0" smtClean="0"/>
              <a:t>giving the illusion </a:t>
            </a:r>
            <a:r>
              <a:rPr lang="en-GB" sz="2200" dirty="0" smtClean="0"/>
              <a:t>that the Phys Sci. are more effective, and the Social Sciences are “soft.”)</a:t>
            </a:r>
            <a:endParaRPr lang="en-GB" sz="2200" dirty="0"/>
          </a:p>
        </p:txBody>
      </p:sp>
      <p:sp>
        <p:nvSpPr>
          <p:cNvPr id="25603" name="Rectangle 3"/>
          <p:cNvSpPr>
            <a:spLocks noGrp="1" noChangeArrowheads="1"/>
          </p:cNvSpPr>
          <p:nvPr>
            <p:ph idx="1"/>
          </p:nvPr>
        </p:nvSpPr>
        <p:spPr>
          <a:xfrm>
            <a:off x="683568" y="1484784"/>
            <a:ext cx="8308032" cy="5136232"/>
          </a:xfrm>
        </p:spPr>
        <p:txBody>
          <a:bodyPr>
            <a:normAutofit/>
          </a:bodyPr>
          <a:lstStyle/>
          <a:p>
            <a:pPr marL="533400" indent="-533400">
              <a:lnSpc>
                <a:spcPct val="80000"/>
              </a:lnSpc>
              <a:buFont typeface="Monotype Sorts" pitchFamily="2" charset="2"/>
              <a:buAutoNum type="arabicPeriod"/>
            </a:pPr>
            <a:r>
              <a:rPr lang="en-GB" sz="2000" i="1" dirty="0" smtClean="0">
                <a:effectLst/>
              </a:rPr>
              <a:t>Humans </a:t>
            </a:r>
            <a:r>
              <a:rPr lang="en-GB" sz="2000" i="1" dirty="0">
                <a:effectLst/>
              </a:rPr>
              <a:t>and their relations are incredibly complex. </a:t>
            </a:r>
          </a:p>
          <a:p>
            <a:pPr marL="914400" lvl="1" indent="-457200">
              <a:lnSpc>
                <a:spcPct val="80000"/>
              </a:lnSpc>
              <a:buFont typeface="Wingdings" pitchFamily="2" charset="2"/>
              <a:buChar char="§"/>
            </a:pPr>
            <a:r>
              <a:rPr lang="en-GB" sz="2000" i="1" dirty="0">
                <a:effectLst/>
              </a:rPr>
              <a:t>AND, some of what we study is not “present to the senses”, e.g., love,  values,  inequality, poverty (poverty?) , money (money?), “race” , etc. </a:t>
            </a:r>
          </a:p>
          <a:p>
            <a:pPr marL="914400" lvl="1" indent="-457200">
              <a:lnSpc>
                <a:spcPct val="80000"/>
              </a:lnSpc>
              <a:buFont typeface="Wingdings" pitchFamily="2" charset="2"/>
              <a:buChar char="§"/>
            </a:pPr>
            <a:r>
              <a:rPr lang="en-GB" sz="2000" i="1" dirty="0">
                <a:effectLst/>
              </a:rPr>
              <a:t>we have to “construct” our concepts of these things. </a:t>
            </a:r>
          </a:p>
          <a:p>
            <a:pPr marL="914400" lvl="1" indent="-457200">
              <a:lnSpc>
                <a:spcPct val="80000"/>
              </a:lnSpc>
              <a:buFont typeface="Wingdings" pitchFamily="2" charset="2"/>
              <a:buChar char="§"/>
            </a:pPr>
            <a:r>
              <a:rPr lang="en-GB" sz="2000" i="1" dirty="0">
                <a:effectLst/>
              </a:rPr>
              <a:t>We have to  imagine how to measure, examine these </a:t>
            </a:r>
            <a:r>
              <a:rPr lang="en-GB" sz="2000" i="1" dirty="0" smtClean="0">
                <a:effectLst/>
              </a:rPr>
              <a:t>things,</a:t>
            </a:r>
          </a:p>
          <a:p>
            <a:pPr marL="1314450" lvl="2" indent="-457200">
              <a:lnSpc>
                <a:spcPct val="80000"/>
              </a:lnSpc>
              <a:buNone/>
            </a:pPr>
            <a:r>
              <a:rPr lang="en-GB" sz="1600" i="1" dirty="0" smtClean="0"/>
              <a:t>DATA shows income differences based on a very many set of factors – we call this “class” (and different collections of the factors are different </a:t>
            </a:r>
            <a:r>
              <a:rPr lang="en-GB" sz="1600" i="1" dirty="0" smtClean="0">
                <a:effectLst/>
              </a:rPr>
              <a:t> concepts of class and different explanations (theories) of class formation in complex societies. </a:t>
            </a:r>
          </a:p>
          <a:p>
            <a:pPr marL="1314450" lvl="2" indent="-457200">
              <a:lnSpc>
                <a:spcPct val="80000"/>
              </a:lnSpc>
              <a:buNone/>
            </a:pPr>
            <a:r>
              <a:rPr lang="en-GB" sz="1600" i="1" dirty="0" smtClean="0"/>
              <a:t>Try to write a formula for the circulation of power in political-economic systems (too many variables, with too much variability, and few meaningful constants). </a:t>
            </a:r>
            <a:endParaRPr lang="en-GB" sz="1600" i="1" dirty="0" smtClean="0">
              <a:effectLst/>
            </a:endParaRPr>
          </a:p>
          <a:p>
            <a:pPr marL="533400" indent="-533400">
              <a:lnSpc>
                <a:spcPct val="80000"/>
              </a:lnSpc>
              <a:buFont typeface="Monotype Sorts" pitchFamily="2" charset="2"/>
              <a:buAutoNum type="arabicPeriod"/>
            </a:pPr>
            <a:endParaRPr lang="en-GB" sz="2000" i="1" dirty="0" smtClean="0">
              <a:effectLst/>
            </a:endParaRPr>
          </a:p>
          <a:p>
            <a:pPr marL="533400" indent="-533400">
              <a:lnSpc>
                <a:spcPct val="80000"/>
              </a:lnSpc>
              <a:buFont typeface="Monotype Sorts" pitchFamily="2" charset="2"/>
              <a:buAutoNum type="arabicPeriod"/>
            </a:pPr>
            <a:r>
              <a:rPr lang="en-GB" sz="2000" i="1" dirty="0" smtClean="0">
                <a:effectLst/>
              </a:rPr>
              <a:t>Humans </a:t>
            </a:r>
            <a:r>
              <a:rPr lang="en-GB" sz="2000" i="1" dirty="0">
                <a:effectLst/>
              </a:rPr>
              <a:t>are able to decide what to do  (agency)– we, don’t blindingly follow “laws</a:t>
            </a:r>
            <a:r>
              <a:rPr lang="en-GB" sz="2000" i="1" dirty="0" smtClean="0">
                <a:effectLst/>
              </a:rPr>
              <a:t>.”</a:t>
            </a:r>
          </a:p>
          <a:p>
            <a:pPr marL="533400" indent="-533400">
              <a:lnSpc>
                <a:spcPct val="80000"/>
              </a:lnSpc>
              <a:buFont typeface="Monotype Sorts" pitchFamily="2" charset="2"/>
              <a:buAutoNum type="arabicPeriod"/>
            </a:pPr>
            <a:r>
              <a:rPr lang="en-GB" sz="2000" i="1" dirty="0" smtClean="0">
                <a:effectLst/>
              </a:rPr>
              <a:t>Social </a:t>
            </a:r>
            <a:r>
              <a:rPr lang="en-GB" sz="2000" i="1" dirty="0">
                <a:effectLst/>
              </a:rPr>
              <a:t>Scientists are part of that which they study (so “objective” is more nuanced</a:t>
            </a:r>
            <a:r>
              <a:rPr lang="en-GB" sz="2000" i="1" dirty="0" smtClean="0">
                <a:effectLst/>
              </a:rPr>
              <a:t>).</a:t>
            </a:r>
            <a:endParaRPr lang="en-GB" sz="2000" i="1" dirty="0" smtClean="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04800"/>
            <a:ext cx="8077200" cy="1143000"/>
          </a:xfrm>
        </p:spPr>
        <p:txBody>
          <a:bodyPr/>
          <a:lstStyle/>
          <a:p>
            <a:r>
              <a:rPr lang="en-US" dirty="0" smtClean="0"/>
              <a:t>What Sociological tools to understand “the environment”?</a:t>
            </a:r>
            <a:endParaRPr lang="en-CA" dirty="0"/>
          </a:p>
        </p:txBody>
      </p:sp>
      <p:sp>
        <p:nvSpPr>
          <p:cNvPr id="3" name="Content Placeholder 2"/>
          <p:cNvSpPr>
            <a:spLocks noGrp="1"/>
          </p:cNvSpPr>
          <p:nvPr>
            <p:ph sz="quarter" idx="1"/>
          </p:nvPr>
        </p:nvSpPr>
        <p:spPr>
          <a:xfrm>
            <a:off x="472264" y="1676400"/>
            <a:ext cx="8077200" cy="5181600"/>
          </a:xfrm>
        </p:spPr>
        <p:txBody>
          <a:bodyPr>
            <a:normAutofit lnSpcReduction="10000"/>
          </a:bodyPr>
          <a:lstStyle/>
          <a:p>
            <a:r>
              <a:rPr lang="en-US" dirty="0" smtClean="0"/>
              <a:t>Ideas</a:t>
            </a:r>
          </a:p>
          <a:p>
            <a:r>
              <a:rPr lang="en-US" u="sng" dirty="0" smtClean="0"/>
              <a:t>Discourses</a:t>
            </a:r>
          </a:p>
          <a:p>
            <a:r>
              <a:rPr lang="en-US" i="1" u="sng" dirty="0" smtClean="0">
                <a:solidFill>
                  <a:schemeClr val="bg2"/>
                </a:solidFill>
              </a:rPr>
              <a:t>Norms</a:t>
            </a:r>
          </a:p>
          <a:p>
            <a:r>
              <a:rPr lang="en-US" u="sng" dirty="0" smtClean="0"/>
              <a:t>Practices</a:t>
            </a:r>
          </a:p>
          <a:p>
            <a:r>
              <a:rPr lang="en-US" dirty="0" smtClean="0"/>
              <a:t>Statuses</a:t>
            </a:r>
          </a:p>
          <a:p>
            <a:r>
              <a:rPr lang="en-US" dirty="0" smtClean="0"/>
              <a:t>Roles</a:t>
            </a:r>
          </a:p>
          <a:p>
            <a:r>
              <a:rPr lang="en-US" dirty="0" smtClean="0"/>
              <a:t>Groups</a:t>
            </a:r>
          </a:p>
          <a:p>
            <a:r>
              <a:rPr lang="en-US" u="sng" dirty="0" smtClean="0">
                <a:solidFill>
                  <a:schemeClr val="bg2"/>
                </a:solidFill>
              </a:rPr>
              <a:t>Institutions</a:t>
            </a:r>
          </a:p>
          <a:p>
            <a:r>
              <a:rPr lang="en-US" u="sng" dirty="0" smtClean="0"/>
              <a:t>Structures</a:t>
            </a:r>
          </a:p>
          <a:p>
            <a:r>
              <a:rPr lang="en-US" dirty="0" smtClean="0"/>
              <a:t>Cultures</a:t>
            </a:r>
          </a:p>
          <a:p>
            <a:r>
              <a:rPr lang="en-US" u="sng" dirty="0" smtClean="0"/>
              <a:t>Power</a:t>
            </a:r>
            <a:endParaRPr lang="en-CA" u="sng" dirty="0"/>
          </a:p>
        </p:txBody>
      </p:sp>
      <p:sp>
        <p:nvSpPr>
          <p:cNvPr id="7" name="Slide Number Placeholder 6"/>
          <p:cNvSpPr>
            <a:spLocks noGrp="1"/>
          </p:cNvSpPr>
          <p:nvPr>
            <p:ph type="sldNum" sz="quarter" idx="11"/>
          </p:nvPr>
        </p:nvSpPr>
        <p:spPr/>
        <p:txBody>
          <a:bodyPr/>
          <a:lstStyle/>
          <a:p>
            <a:pPr>
              <a:defRPr/>
            </a:pPr>
            <a:fld id="{58232FA3-CFCB-4A3E-B51C-273173BC085E}" type="slidenum">
              <a:rPr lang="en-US" smtClean="0">
                <a:solidFill>
                  <a:srgbClr val="009999"/>
                </a:solidFill>
              </a:rPr>
              <a:pPr>
                <a:defRPr/>
              </a:pPr>
              <a:t>22</a:t>
            </a:fld>
            <a:endParaRPr lang="en-US">
              <a:solidFill>
                <a:srgbClr val="009999"/>
              </a:solidFill>
            </a:endParaRPr>
          </a:p>
        </p:txBody>
      </p:sp>
      <p:sp>
        <p:nvSpPr>
          <p:cNvPr id="9" name="TextBox 8"/>
          <p:cNvSpPr txBox="1"/>
          <p:nvPr/>
        </p:nvSpPr>
        <p:spPr>
          <a:xfrm>
            <a:off x="2861413" y="5456362"/>
            <a:ext cx="5094664" cy="400110"/>
          </a:xfrm>
          <a:prstGeom prst="rect">
            <a:avLst/>
          </a:prstGeom>
          <a:noFill/>
        </p:spPr>
        <p:txBody>
          <a:bodyPr wrap="none" rtlCol="0">
            <a:spAutoFit/>
          </a:bodyPr>
          <a:lstStyle/>
          <a:p>
            <a:pPr fontAlgn="base">
              <a:spcBef>
                <a:spcPct val="0"/>
              </a:spcBef>
              <a:spcAft>
                <a:spcPct val="0"/>
              </a:spcAft>
            </a:pPr>
            <a:r>
              <a:rPr kumimoji="1" lang="en-US" sz="2000" dirty="0">
                <a:solidFill>
                  <a:srgbClr val="009999"/>
                </a:solidFill>
                <a:latin typeface="Times New Roman" pitchFamily="18" charset="0"/>
              </a:rPr>
              <a:t>←</a:t>
            </a:r>
            <a:r>
              <a:rPr kumimoji="1" lang="en-US" sz="2000" dirty="0" smtClean="0">
                <a:solidFill>
                  <a:srgbClr val="009999"/>
                </a:solidFill>
                <a:latin typeface="Times New Roman" pitchFamily="18" charset="0"/>
              </a:rPr>
              <a:t>“</a:t>
            </a:r>
            <a:r>
              <a:rPr kumimoji="1" lang="en-US" sz="2000" dirty="0">
                <a:solidFill>
                  <a:srgbClr val="009999"/>
                </a:solidFill>
                <a:latin typeface="Times New Roman" pitchFamily="18" charset="0"/>
              </a:rPr>
              <a:t>Patterns of social relationships in a society” </a:t>
            </a:r>
          </a:p>
        </p:txBody>
      </p:sp>
      <p:sp>
        <p:nvSpPr>
          <p:cNvPr id="10" name="TextBox 9"/>
          <p:cNvSpPr txBox="1"/>
          <p:nvPr/>
        </p:nvSpPr>
        <p:spPr>
          <a:xfrm>
            <a:off x="7010400" y="135650"/>
            <a:ext cx="2246784" cy="461665"/>
          </a:xfrm>
          <a:prstGeom prst="rect">
            <a:avLst/>
          </a:prstGeom>
          <a:noFill/>
        </p:spPr>
        <p:txBody>
          <a:bodyPr wrap="square" rtlCol="0">
            <a:spAutoFit/>
          </a:bodyPr>
          <a:lstStyle/>
          <a:p>
            <a:pPr fontAlgn="base">
              <a:spcBef>
                <a:spcPct val="0"/>
              </a:spcBef>
              <a:spcAft>
                <a:spcPct val="0"/>
              </a:spcAft>
            </a:pPr>
            <a:r>
              <a:rPr kumimoji="1" lang="en-CA" sz="2400" dirty="0" smtClean="0">
                <a:solidFill>
                  <a:srgbClr val="009999"/>
                </a:solidFill>
                <a:latin typeface="Times New Roman" pitchFamily="18" charset="0"/>
              </a:rPr>
              <a:t>PARTNERS</a:t>
            </a:r>
            <a:endParaRPr kumimoji="1" lang="en-CA" sz="2400" dirty="0">
              <a:solidFill>
                <a:srgbClr val="009999"/>
              </a:solidFill>
              <a:latin typeface="Times New Roman" pitchFamily="18" charset="0"/>
            </a:endParaRPr>
          </a:p>
        </p:txBody>
      </p:sp>
      <p:sp>
        <p:nvSpPr>
          <p:cNvPr id="11" name="TextBox 10"/>
          <p:cNvSpPr txBox="1"/>
          <p:nvPr/>
        </p:nvSpPr>
        <p:spPr>
          <a:xfrm>
            <a:off x="2840969" y="4720829"/>
            <a:ext cx="6019800" cy="707886"/>
          </a:xfrm>
          <a:prstGeom prst="rect">
            <a:avLst/>
          </a:prstGeom>
          <a:noFill/>
        </p:spPr>
        <p:txBody>
          <a:bodyPr wrap="square" rtlCol="0">
            <a:spAutoFit/>
          </a:bodyPr>
          <a:lstStyle/>
          <a:p>
            <a:pPr fontAlgn="base">
              <a:spcBef>
                <a:spcPct val="0"/>
              </a:spcBef>
              <a:spcAft>
                <a:spcPct val="0"/>
              </a:spcAft>
            </a:pPr>
            <a:r>
              <a:rPr kumimoji="1" lang="en-US" sz="2000" dirty="0" smtClean="0">
                <a:solidFill>
                  <a:srgbClr val="010000"/>
                </a:solidFill>
                <a:latin typeface="Times New Roman" pitchFamily="18" charset="0"/>
              </a:rPr>
              <a:t>“set of organized beliefs and rules that are the societal </a:t>
            </a:r>
          </a:p>
          <a:p>
            <a:pPr fontAlgn="base">
              <a:spcBef>
                <a:spcPct val="0"/>
              </a:spcBef>
              <a:spcAft>
                <a:spcPct val="0"/>
              </a:spcAft>
            </a:pPr>
            <a:r>
              <a:rPr kumimoji="1" lang="en-US" sz="2000" dirty="0">
                <a:solidFill>
                  <a:srgbClr val="010000"/>
                </a:solidFill>
                <a:latin typeface="Times New Roman" pitchFamily="18" charset="0"/>
              </a:rPr>
              <a:t>← </a:t>
            </a:r>
            <a:r>
              <a:rPr kumimoji="1" lang="en-US" sz="2000" dirty="0" smtClean="0">
                <a:solidFill>
                  <a:srgbClr val="010000"/>
                </a:solidFill>
                <a:latin typeface="Times New Roman" pitchFamily="18" charset="0"/>
              </a:rPr>
              <a:t>form by which basic needs are met”</a:t>
            </a:r>
            <a:endParaRPr kumimoji="1" lang="en-CA" sz="2000" dirty="0">
              <a:solidFill>
                <a:srgbClr val="010000"/>
              </a:solidFill>
              <a:latin typeface="Times New Roman" pitchFamily="18" charset="0"/>
            </a:endParaRPr>
          </a:p>
        </p:txBody>
      </p:sp>
      <p:sp>
        <p:nvSpPr>
          <p:cNvPr id="12" name="TextBox 11"/>
          <p:cNvSpPr txBox="1"/>
          <p:nvPr/>
        </p:nvSpPr>
        <p:spPr>
          <a:xfrm>
            <a:off x="2916240" y="3200400"/>
            <a:ext cx="6019800" cy="1323439"/>
          </a:xfrm>
          <a:prstGeom prst="rect">
            <a:avLst/>
          </a:prstGeom>
          <a:noFill/>
        </p:spPr>
        <p:txBody>
          <a:bodyPr wrap="square" rtlCol="0">
            <a:spAutoFit/>
          </a:bodyPr>
          <a:lstStyle/>
          <a:p>
            <a:pPr fontAlgn="base"/>
            <a:r>
              <a:rPr kumimoji="1" lang="en-US" sz="2000" dirty="0">
                <a:solidFill>
                  <a:srgbClr val="009999"/>
                </a:solidFill>
                <a:latin typeface="Times New Roman" pitchFamily="18" charset="0"/>
              </a:rPr>
              <a:t>← </a:t>
            </a:r>
            <a:r>
              <a:rPr kumimoji="1" lang="en-CA" sz="2000" dirty="0" smtClean="0">
                <a:solidFill>
                  <a:srgbClr val="009999"/>
                </a:solidFill>
                <a:latin typeface="Times New Roman" pitchFamily="18" charset="0"/>
              </a:rPr>
              <a:t>Practices </a:t>
            </a:r>
            <a:r>
              <a:rPr kumimoji="1" lang="en-CA" sz="2000" dirty="0">
                <a:solidFill>
                  <a:srgbClr val="009999"/>
                </a:solidFill>
                <a:latin typeface="Times New Roman" pitchFamily="18" charset="0"/>
              </a:rPr>
              <a:t>are regularized actions and behaviour done by individuals or institutions </a:t>
            </a:r>
            <a:endParaRPr kumimoji="1" lang="en-CA" sz="2000" dirty="0" smtClean="0">
              <a:solidFill>
                <a:srgbClr val="009999"/>
              </a:solidFill>
              <a:latin typeface="Times New Roman" pitchFamily="18" charset="0"/>
            </a:endParaRPr>
          </a:p>
          <a:p>
            <a:pPr fontAlgn="base"/>
            <a:r>
              <a:rPr kumimoji="1" lang="en-CA" sz="2000" dirty="0" smtClean="0">
                <a:solidFill>
                  <a:srgbClr val="009999"/>
                </a:solidFill>
                <a:latin typeface="Times New Roman" pitchFamily="18" charset="0"/>
              </a:rPr>
              <a:t>* materials	* meanings</a:t>
            </a:r>
            <a:endParaRPr kumimoji="1" lang="en-CA" sz="2000" dirty="0">
              <a:solidFill>
                <a:srgbClr val="009999"/>
              </a:solidFill>
              <a:latin typeface="Times New Roman" pitchFamily="18" charset="0"/>
            </a:endParaRPr>
          </a:p>
          <a:p>
            <a:pPr fontAlgn="base"/>
            <a:r>
              <a:rPr kumimoji="1" lang="en-CA" sz="2000" dirty="0" smtClean="0">
                <a:solidFill>
                  <a:srgbClr val="009999"/>
                </a:solidFill>
                <a:latin typeface="Times New Roman" pitchFamily="18" charset="0"/>
              </a:rPr>
              <a:t>* Competencies	*provisions </a:t>
            </a:r>
            <a:endParaRPr kumimoji="1" lang="en-CA" sz="2000" dirty="0">
              <a:solidFill>
                <a:srgbClr val="009999"/>
              </a:solidFill>
              <a:latin typeface="Times New Roman" pitchFamily="18" charset="0"/>
            </a:endParaRPr>
          </a:p>
        </p:txBody>
      </p:sp>
      <p:sp>
        <p:nvSpPr>
          <p:cNvPr id="13" name="TextBox 12"/>
          <p:cNvSpPr txBox="1"/>
          <p:nvPr/>
        </p:nvSpPr>
        <p:spPr>
          <a:xfrm>
            <a:off x="2861413" y="1237990"/>
            <a:ext cx="6019800" cy="1323439"/>
          </a:xfrm>
          <a:prstGeom prst="rect">
            <a:avLst/>
          </a:prstGeom>
          <a:noFill/>
        </p:spPr>
        <p:txBody>
          <a:bodyPr wrap="square" rtlCol="0">
            <a:spAutoFit/>
          </a:bodyPr>
          <a:lstStyle/>
          <a:p>
            <a:pPr fontAlgn="base"/>
            <a:r>
              <a:rPr kumimoji="1" lang="en-GB" sz="2000" dirty="0">
                <a:solidFill>
                  <a:srgbClr val="009999"/>
                </a:solidFill>
                <a:latin typeface="Times New Roman" pitchFamily="18" charset="0"/>
              </a:rPr>
              <a:t> </a:t>
            </a:r>
            <a:r>
              <a:rPr kumimoji="1" lang="en-GB" sz="2000" dirty="0" smtClean="0">
                <a:solidFill>
                  <a:srgbClr val="009999"/>
                </a:solidFill>
                <a:latin typeface="Times New Roman" pitchFamily="18" charset="0"/>
              </a:rPr>
              <a:t>    An </a:t>
            </a:r>
            <a:r>
              <a:rPr kumimoji="1" lang="en-GB" sz="2000" dirty="0">
                <a:solidFill>
                  <a:srgbClr val="009999"/>
                </a:solidFill>
                <a:latin typeface="Times New Roman" pitchFamily="18" charset="0"/>
              </a:rPr>
              <a:t>orderly and organized expression of thought on a </a:t>
            </a:r>
            <a:endParaRPr kumimoji="1" lang="en-GB" sz="2000" dirty="0" smtClean="0">
              <a:solidFill>
                <a:srgbClr val="009999"/>
              </a:solidFill>
              <a:latin typeface="Times New Roman" pitchFamily="18" charset="0"/>
            </a:endParaRPr>
          </a:p>
          <a:p>
            <a:pPr marL="290513" indent="-290513" fontAlgn="base"/>
            <a:r>
              <a:rPr kumimoji="1" lang="en-GB" sz="2000" dirty="0" smtClean="0">
                <a:solidFill>
                  <a:srgbClr val="009999"/>
                </a:solidFill>
                <a:latin typeface="Times New Roman" pitchFamily="18" charset="0"/>
              </a:rPr>
              <a:t>     subject</a:t>
            </a:r>
            <a:r>
              <a:rPr kumimoji="1" lang="en-GB" sz="2000" dirty="0">
                <a:solidFill>
                  <a:srgbClr val="009999"/>
                </a:solidFill>
                <a:latin typeface="Times New Roman" pitchFamily="18" charset="0"/>
              </a:rPr>
              <a:t>, using vocabulary and style of communication that tends to provide the boundaries of what can </a:t>
            </a:r>
            <a:r>
              <a:rPr kumimoji="1" lang="en-GB" sz="2000" dirty="0" smtClean="0">
                <a:solidFill>
                  <a:srgbClr val="009999"/>
                </a:solidFill>
                <a:latin typeface="Times New Roman" pitchFamily="18" charset="0"/>
              </a:rPr>
              <a:t>be </a:t>
            </a:r>
          </a:p>
          <a:p>
            <a:pPr marL="290513" indent="-290513" fontAlgn="base"/>
            <a:r>
              <a:rPr kumimoji="1" lang="en-US" sz="2000" b="1" dirty="0">
                <a:solidFill>
                  <a:srgbClr val="009999"/>
                </a:solidFill>
                <a:latin typeface="Times New Roman" pitchFamily="18" charset="0"/>
              </a:rPr>
              <a:t>←</a:t>
            </a:r>
            <a:r>
              <a:rPr kumimoji="1" lang="en-US" sz="2000" dirty="0">
                <a:solidFill>
                  <a:srgbClr val="009999"/>
                </a:solidFill>
                <a:latin typeface="Times New Roman" pitchFamily="18" charset="0"/>
              </a:rPr>
              <a:t> </a:t>
            </a:r>
            <a:r>
              <a:rPr kumimoji="1" lang="en-GB" sz="2000" dirty="0" smtClean="0">
                <a:solidFill>
                  <a:srgbClr val="009999"/>
                </a:solidFill>
                <a:latin typeface="Times New Roman" pitchFamily="18" charset="0"/>
              </a:rPr>
              <a:t>said </a:t>
            </a:r>
            <a:r>
              <a:rPr kumimoji="1" lang="en-GB" sz="2000" dirty="0">
                <a:solidFill>
                  <a:srgbClr val="009999"/>
                </a:solidFill>
                <a:latin typeface="Times New Roman" pitchFamily="18" charset="0"/>
              </a:rPr>
              <a:t>about a subject</a:t>
            </a:r>
            <a:r>
              <a:rPr kumimoji="1" lang="en-GB" sz="2000" dirty="0" smtClean="0">
                <a:solidFill>
                  <a:srgbClr val="009999"/>
                </a:solidFill>
                <a:latin typeface="Times New Roman" pitchFamily="18" charset="0"/>
              </a:rPr>
              <a:t>.</a:t>
            </a:r>
            <a:endParaRPr kumimoji="1" lang="en-CA" sz="2000" dirty="0">
              <a:solidFill>
                <a:srgbClr val="009999"/>
              </a:solidFill>
              <a:latin typeface="Times New Roman" pitchFamily="18" charset="0"/>
            </a:endParaRPr>
          </a:p>
        </p:txBody>
      </p:sp>
      <p:sp>
        <p:nvSpPr>
          <p:cNvPr id="14" name="TextBox 13"/>
          <p:cNvSpPr txBox="1"/>
          <p:nvPr/>
        </p:nvSpPr>
        <p:spPr>
          <a:xfrm>
            <a:off x="2267415" y="2540952"/>
            <a:ext cx="6019800" cy="1015663"/>
          </a:xfrm>
          <a:prstGeom prst="rect">
            <a:avLst/>
          </a:prstGeom>
          <a:noFill/>
        </p:spPr>
        <p:txBody>
          <a:bodyPr wrap="square" rtlCol="0">
            <a:spAutoFit/>
          </a:bodyPr>
          <a:lstStyle/>
          <a:p>
            <a:pPr fontAlgn="base">
              <a:spcBef>
                <a:spcPct val="0"/>
              </a:spcBef>
              <a:spcAft>
                <a:spcPct val="0"/>
              </a:spcAft>
            </a:pPr>
            <a:r>
              <a:rPr kumimoji="1" lang="en-US" sz="2000" i="1" dirty="0" smtClean="0">
                <a:solidFill>
                  <a:srgbClr val="010000"/>
                </a:solidFill>
                <a:latin typeface="Times New Roman" pitchFamily="18" charset="0"/>
              </a:rPr>
              <a:t>← Norms are “</a:t>
            </a:r>
            <a:r>
              <a:rPr kumimoji="1" lang="en-CA" sz="2000" i="1" dirty="0" smtClean="0">
                <a:solidFill>
                  <a:srgbClr val="010000"/>
                </a:solidFill>
                <a:latin typeface="Times New Roman" pitchFamily="18" charset="0"/>
              </a:rPr>
              <a:t>a </a:t>
            </a:r>
            <a:r>
              <a:rPr kumimoji="1" lang="en-CA" sz="2000" i="1" dirty="0">
                <a:solidFill>
                  <a:srgbClr val="010000"/>
                </a:solidFill>
                <a:latin typeface="Times New Roman" pitchFamily="18" charset="0"/>
              </a:rPr>
              <a:t>standard or pattern, especially of social behavior, that is typical or expected of a </a:t>
            </a:r>
            <a:r>
              <a:rPr kumimoji="1" lang="en-CA" sz="2000" i="1" dirty="0" smtClean="0">
                <a:solidFill>
                  <a:srgbClr val="010000"/>
                </a:solidFill>
                <a:latin typeface="Times New Roman" pitchFamily="18" charset="0"/>
              </a:rPr>
              <a:t>group”</a:t>
            </a:r>
            <a:endParaRPr kumimoji="1" lang="en-CA" sz="2000" i="1" dirty="0">
              <a:solidFill>
                <a:srgbClr val="010000"/>
              </a:solidFill>
              <a:latin typeface="Times New Roman" pitchFamily="18" charset="0"/>
            </a:endParaRPr>
          </a:p>
          <a:p>
            <a:pPr fontAlgn="base">
              <a:spcBef>
                <a:spcPct val="0"/>
              </a:spcBef>
              <a:spcAft>
                <a:spcPct val="0"/>
              </a:spcAft>
            </a:pPr>
            <a:r>
              <a:rPr kumimoji="1" lang="en-US" sz="2000" dirty="0" smtClean="0">
                <a:solidFill>
                  <a:srgbClr val="009999"/>
                </a:solidFill>
                <a:latin typeface="Times New Roman" pitchFamily="18" charset="0"/>
              </a:rPr>
              <a:t> </a:t>
            </a:r>
            <a:endParaRPr kumimoji="1" lang="en-CA" sz="2000" dirty="0">
              <a:solidFill>
                <a:srgbClr val="009999"/>
              </a:solidFill>
              <a:latin typeface="Times New Roman" pitchFamily="18" charset="0"/>
            </a:endParaRPr>
          </a:p>
        </p:txBody>
      </p:sp>
    </p:spTree>
    <p:extLst>
      <p:ext uri="{BB962C8B-B14F-4D97-AF65-F5344CB8AC3E}">
        <p14:creationId xmlns:p14="http://schemas.microsoft.com/office/powerpoint/2010/main" val="25211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2470150"/>
            <a:ext cx="9144000" cy="0"/>
          </a:xfrm>
          <a:prstGeom prst="rect">
            <a:avLst/>
          </a:prstGeom>
          <a:noFill/>
          <a:ln w="9525">
            <a:noFill/>
            <a:miter lim="800000"/>
            <a:headEnd/>
            <a:tailEnd/>
          </a:ln>
          <a:effectLst/>
        </p:spPr>
        <p:txBody>
          <a:bodyPr wrap="none" anchor="ctr">
            <a:spAutoFit/>
          </a:bodyPr>
          <a:lstStyle/>
          <a:p>
            <a:endParaRPr lang="en-CA"/>
          </a:p>
        </p:txBody>
      </p:sp>
      <p:graphicFrame>
        <p:nvGraphicFramePr>
          <p:cNvPr id="47107" name="Group 3"/>
          <p:cNvGraphicFramePr>
            <a:graphicFrameLocks noGrp="1"/>
          </p:cNvGraphicFramePr>
          <p:nvPr/>
        </p:nvGraphicFramePr>
        <p:xfrm>
          <a:off x="971600" y="620688"/>
          <a:ext cx="7239000" cy="5905500"/>
        </p:xfrm>
        <a:graphic>
          <a:graphicData uri="http://schemas.openxmlformats.org/drawingml/2006/table">
            <a:tbl>
              <a:tblPr/>
              <a:tblGrid>
                <a:gridCol w="2413000"/>
                <a:gridCol w="2413000"/>
                <a:gridCol w="2413000"/>
              </a:tblGrid>
              <a:tr h="1897732">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1" lang="en-GB"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Plausible (to public):</a:t>
                      </a: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Truth </a:t>
                      </a: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(social scientifically):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Plausible to observer</a:t>
                      </a:r>
                      <a:endParaRPr kumimoji="1" lang="en-GB" sz="2400" b="1" i="1"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NOT plausible to observer</a:t>
                      </a:r>
                      <a:endParaRPr kumimoji="1" lang="en-GB" sz="2400" b="1" i="1"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Research shows </a:t>
                      </a: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sym typeface="WP TypographicSymbols" pitchFamily="2" charset="0"/>
                        </a:rPr>
                        <a:t>“</a:t>
                      </a: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true</a:t>
                      </a: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sym typeface="WP TypographicSymbols" pitchFamily="2"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800" b="1" i="0" u="none" strike="noStrike" cap="none" normalizeH="0" baseline="0" dirty="0" smtClean="0">
                          <a:ln>
                            <a:noFill/>
                          </a:ln>
                          <a:solidFill>
                            <a:schemeClr val="tx1"/>
                          </a:solidFill>
                          <a:effectLst/>
                          <a:latin typeface="Times New Roman" pitchFamily="18" charset="0"/>
                          <a:cs typeface="Times New Roman" pitchFamily="18" charset="0"/>
                        </a:rPr>
                        <a:t>no duh!</a:t>
                      </a:r>
                      <a:r>
                        <a:rPr kumimoji="1" lang="en-GB"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1"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0" u="none" strike="noStrike" cap="none" normalizeH="0" baseline="0" dirty="0" smtClean="0">
                          <a:ln>
                            <a:noFill/>
                          </a:ln>
                          <a:solidFill>
                            <a:schemeClr val="tx1"/>
                          </a:solidFill>
                          <a:effectLst/>
                          <a:latin typeface="Times New Roman" pitchFamily="18" charset="0"/>
                          <a:cs typeface="Times New Roman" pitchFamily="18" charset="0"/>
                        </a:rPr>
                        <a:t>(Labouring the obvious)</a:t>
                      </a:r>
                      <a:endParaRPr kumimoji="1" lang="en-GB"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800" b="1" i="0" u="none" strike="noStrike" cap="none" normalizeH="0" baseline="0" dirty="0" err="1" smtClean="0">
                          <a:ln>
                            <a:noFill/>
                          </a:ln>
                          <a:solidFill>
                            <a:schemeClr val="tx1"/>
                          </a:solidFill>
                          <a:effectLst/>
                          <a:latin typeface="Times New Roman" pitchFamily="18" charset="0"/>
                          <a:cs typeface="Times New Roman" pitchFamily="18" charset="0"/>
                        </a:rPr>
                        <a:t>Charletan</a:t>
                      </a:r>
                      <a:r>
                        <a:rPr kumimoji="1" lang="en-GB" sz="2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1"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GB" sz="2400" b="1" i="0" u="none" strike="noStrike" cap="none" normalizeH="0" baseline="0" dirty="0" smtClean="0">
                          <a:ln>
                            <a:noFill/>
                          </a:ln>
                          <a:solidFill>
                            <a:schemeClr val="tx1"/>
                          </a:solidFill>
                          <a:effectLst/>
                          <a:latin typeface="Times New Roman" pitchFamily="18" charset="0"/>
                          <a:cs typeface="Times New Roman" pitchFamily="18" charset="0"/>
                        </a:rPr>
                        <a:t>(Claiming knowledge that is ‘obviously’ false)</a:t>
                      </a:r>
                      <a:endParaRPr kumimoji="1"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1" u="none" strike="noStrike" cap="none" normalizeH="0" baseline="0" dirty="0" smtClean="0">
                          <a:ln>
                            <a:noFill/>
                          </a:ln>
                          <a:solidFill>
                            <a:schemeClr val="tx1"/>
                          </a:solidFill>
                          <a:effectLst/>
                          <a:latin typeface="Times New Roman" pitchFamily="18" charset="0"/>
                          <a:cs typeface="Times New Roman" pitchFamily="18" charset="0"/>
                        </a:rPr>
                        <a:t>Research shows “not true”</a:t>
                      </a:r>
                      <a:endParaRPr kumimoji="1" lang="en-GB" sz="2400" b="1" i="1"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cs typeface="Times New Roman" pitchFamily="18" charset="0"/>
                        </a:rPr>
                        <a:t>No Way!</a:t>
                      </a:r>
                      <a:endParaRPr kumimoji="1" lang="en-US"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0" u="none" strike="noStrike" cap="none" normalizeH="0" baseline="0" smtClean="0">
                          <a:ln>
                            <a:noFill/>
                          </a:ln>
                          <a:solidFill>
                            <a:schemeClr val="tx1"/>
                          </a:solidFill>
                          <a:effectLst/>
                          <a:latin typeface="Times New Roman" pitchFamily="18" charset="0"/>
                          <a:cs typeface="Times New Roman" pitchFamily="18" charset="0"/>
                        </a:rPr>
                        <a:t>(Heretic)</a:t>
                      </a:r>
                      <a:endParaRPr kumimoji="1" lang="en-GB"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sz="2800" b="1" i="0" u="none" strike="noStrike" cap="none" normalizeH="0" baseline="0" dirty="0" smtClean="0">
                          <a:ln>
                            <a:noFill/>
                          </a:ln>
                          <a:solidFill>
                            <a:schemeClr val="tx1"/>
                          </a:solidFill>
                          <a:effectLst/>
                          <a:latin typeface="Times New Roman" pitchFamily="18" charset="0"/>
                          <a:cs typeface="Times New Roman" pitchFamily="18" charset="0"/>
                        </a:rPr>
                        <a:t>No Duh! </a:t>
                      </a:r>
                      <a:endParaRPr kumimoji="1"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sz="2400" b="1" i="0" u="none" strike="noStrike" cap="none" normalizeH="0" baseline="0" dirty="0" smtClean="0">
                          <a:ln>
                            <a:noFill/>
                          </a:ln>
                          <a:solidFill>
                            <a:schemeClr val="tx1"/>
                          </a:solidFill>
                          <a:effectLst/>
                          <a:latin typeface="Times New Roman" pitchFamily="18" charset="0"/>
                          <a:cs typeface="Times New Roman" pitchFamily="18" charset="0"/>
                        </a:rPr>
                        <a:t>(What a fool, wasting $)</a:t>
                      </a:r>
                      <a:endParaRPr kumimoji="1" lang="en-GB"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5" name="Straight Connector 4"/>
          <p:cNvCxnSpPr/>
          <p:nvPr/>
        </p:nvCxnSpPr>
        <p:spPr>
          <a:xfrm>
            <a:off x="971600" y="692696"/>
            <a:ext cx="2448272" cy="216024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Science is…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scientists </a:t>
            </a:r>
            <a:r>
              <a:rPr lang="en-US" dirty="0" smtClean="0">
                <a:solidFill>
                  <a:srgbClr val="FF0000"/>
                </a:solidFill>
              </a:rPr>
              <a:t>do</a:t>
            </a:r>
            <a:r>
              <a:rPr lang="en-US" dirty="0" smtClean="0"/>
              <a:t> (and </a:t>
            </a:r>
            <a:r>
              <a:rPr lang="en-US" dirty="0" smtClean="0">
                <a:solidFill>
                  <a:srgbClr val="FF0000"/>
                </a:solidFill>
              </a:rPr>
              <a:t>say</a:t>
            </a:r>
            <a:r>
              <a:rPr lang="en-US" dirty="0" smtClean="0"/>
              <a:t> that they do)…. </a:t>
            </a:r>
          </a:p>
          <a:p>
            <a:pPr lvl="1"/>
            <a:r>
              <a:rPr lang="en-US" dirty="0" smtClean="0"/>
              <a:t>Obviously begs Q: Who is a “scientist”? </a:t>
            </a:r>
          </a:p>
          <a:p>
            <a:pPr lvl="1"/>
            <a:endParaRPr lang="en-US" dirty="0"/>
          </a:p>
          <a:p>
            <a:r>
              <a:rPr lang="en-US" dirty="0" smtClean="0"/>
              <a:t>The social </a:t>
            </a:r>
            <a:r>
              <a:rPr lang="en-US" dirty="0" smtClean="0">
                <a:solidFill>
                  <a:srgbClr val="FF0000"/>
                </a:solidFill>
              </a:rPr>
              <a:t>institution</a:t>
            </a:r>
            <a:r>
              <a:rPr lang="en-US" dirty="0" smtClean="0"/>
              <a:t> that is given the function of producing true knowledge about reality</a:t>
            </a:r>
          </a:p>
          <a:p>
            <a:pPr lvl="1"/>
            <a:r>
              <a:rPr lang="en-US" dirty="0" smtClean="0"/>
              <a:t>Remember Dr Harink reacted against this? </a:t>
            </a:r>
          </a:p>
          <a:p>
            <a:pPr lvl="1"/>
            <a:endParaRPr lang="en-US" dirty="0"/>
          </a:p>
          <a:p>
            <a:r>
              <a:rPr lang="en-US" dirty="0" smtClean="0"/>
              <a:t>A socio-cultural </a:t>
            </a:r>
            <a:r>
              <a:rPr lang="en-US" dirty="0" smtClean="0">
                <a:solidFill>
                  <a:srgbClr val="FF0000"/>
                </a:solidFill>
              </a:rPr>
              <a:t>practice</a:t>
            </a:r>
            <a:r>
              <a:rPr lang="en-US" dirty="0" smtClean="0"/>
              <a:t>…. </a:t>
            </a:r>
          </a:p>
          <a:p>
            <a:endParaRPr lang="en-US" dirty="0" smtClean="0"/>
          </a:p>
          <a:p>
            <a:r>
              <a:rPr lang="en-US" dirty="0" smtClean="0"/>
              <a:t>Without a sense of science done by people, we expect idealizations of “science” to be actual practice</a:t>
            </a:r>
          </a:p>
          <a:p>
            <a:pPr lvl="1"/>
            <a:r>
              <a:rPr lang="en-US" dirty="0" smtClean="0"/>
              <a:t>&amp; when scientists act as persons, it casts aspersions on “science” – EXAMPLE: “</a:t>
            </a:r>
            <a:r>
              <a:rPr lang="en-US" dirty="0" err="1" smtClean="0"/>
              <a:t>ClimateGate</a:t>
            </a:r>
            <a:r>
              <a:rPr lang="en-US" dirty="0" smtClean="0"/>
              <a:t>”</a:t>
            </a:r>
          </a:p>
          <a:p>
            <a:pPr lvl="1"/>
            <a:endParaRPr lang="en-US" dirty="0" smtClean="0"/>
          </a:p>
          <a:p>
            <a:pPr lvl="1"/>
            <a:endParaRPr lang="en-US" dirty="0"/>
          </a:p>
        </p:txBody>
      </p:sp>
      <p:sp>
        <p:nvSpPr>
          <p:cNvPr id="4" name="TextBox 3"/>
          <p:cNvSpPr txBox="1"/>
          <p:nvPr/>
        </p:nvSpPr>
        <p:spPr>
          <a:xfrm rot="20203167">
            <a:off x="3659078" y="1004137"/>
            <a:ext cx="1223412" cy="369332"/>
          </a:xfrm>
          <a:prstGeom prst="rect">
            <a:avLst/>
          </a:prstGeom>
          <a:noFill/>
        </p:spPr>
        <p:txBody>
          <a:bodyPr wrap="none" rtlCol="0">
            <a:spAutoFit/>
          </a:bodyPr>
          <a:lstStyle/>
          <a:p>
            <a:r>
              <a:rPr lang="en-US" dirty="0" err="1" smtClean="0">
                <a:solidFill>
                  <a:srgbClr val="FF0000"/>
                </a:solidFill>
              </a:rPr>
              <a:t>Behaviour</a:t>
            </a:r>
            <a:endParaRPr lang="en-US" dirty="0">
              <a:solidFill>
                <a:srgbClr val="FF0000"/>
              </a:solidFill>
            </a:endParaRPr>
          </a:p>
        </p:txBody>
      </p:sp>
      <p:sp>
        <p:nvSpPr>
          <p:cNvPr id="5" name="TextBox 4"/>
          <p:cNvSpPr txBox="1"/>
          <p:nvPr/>
        </p:nvSpPr>
        <p:spPr>
          <a:xfrm rot="20480324">
            <a:off x="4743282" y="1099759"/>
            <a:ext cx="1210588" cy="369332"/>
          </a:xfrm>
          <a:prstGeom prst="rect">
            <a:avLst/>
          </a:prstGeom>
          <a:noFill/>
        </p:spPr>
        <p:txBody>
          <a:bodyPr wrap="none" rtlCol="0">
            <a:spAutoFit/>
          </a:bodyPr>
          <a:lstStyle/>
          <a:p>
            <a:r>
              <a:rPr lang="en-US" dirty="0" smtClean="0">
                <a:solidFill>
                  <a:srgbClr val="FF0000"/>
                </a:solidFill>
              </a:rPr>
              <a:t>Discourse</a:t>
            </a:r>
            <a:endParaRPr lang="en-US" dirty="0">
              <a:solidFill>
                <a:srgbClr val="FF0000"/>
              </a:solidFill>
            </a:endParaRPr>
          </a:p>
        </p:txBody>
      </p:sp>
    </p:spTree>
    <p:extLst>
      <p:ext uri="{BB962C8B-B14F-4D97-AF65-F5344CB8AC3E}">
        <p14:creationId xmlns:p14="http://schemas.microsoft.com/office/powerpoint/2010/main" val="11527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edge">
                                      <p:cBhvr>
                                        <p:cTn id="32" dur="2000"/>
                                        <p:tgtEl>
                                          <p:spTgt spid="3">
                                            <p:txEl>
                                              <p:pRg st="8" end="8"/>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edge">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climateg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416824" cy="4252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5521072"/>
            <a:ext cx="7776864" cy="923330"/>
          </a:xfrm>
          <a:prstGeom prst="rect">
            <a:avLst/>
          </a:prstGeom>
          <a:noFill/>
        </p:spPr>
        <p:txBody>
          <a:bodyPr wrap="square" rtlCol="0">
            <a:spAutoFit/>
          </a:bodyPr>
          <a:lstStyle/>
          <a:p>
            <a:r>
              <a:rPr lang="en-US" dirty="0">
                <a:hlinkClick r:id="rId3"/>
              </a:rPr>
              <a:t>https://www.google.ca/search?q=climategate&amp;source=lnms&amp;tbm=isch&amp;sa=X&amp;ved=0ahUKEwi_-MfYtbvRAhWIgVQKHbwFCqAQ_AUICigD&amp;biw=1252&amp;bih=581</a:t>
            </a:r>
            <a:endParaRPr lang="en-US" dirty="0"/>
          </a:p>
        </p:txBody>
      </p:sp>
    </p:spTree>
    <p:extLst>
      <p:ext uri="{BB962C8B-B14F-4D97-AF65-F5344CB8AC3E}">
        <p14:creationId xmlns:p14="http://schemas.microsoft.com/office/powerpoint/2010/main" val="383302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Religion </a:t>
            </a:r>
            <a:endParaRPr lang="en-US" dirty="0"/>
          </a:p>
        </p:txBody>
      </p:sp>
      <p:sp>
        <p:nvSpPr>
          <p:cNvPr id="3" name="Content Placeholder 2"/>
          <p:cNvSpPr>
            <a:spLocks noGrp="1"/>
          </p:cNvSpPr>
          <p:nvPr>
            <p:ph idx="1"/>
          </p:nvPr>
        </p:nvSpPr>
        <p:spPr>
          <a:xfrm>
            <a:off x="457200" y="1600200"/>
            <a:ext cx="8229600" cy="4565104"/>
          </a:xfrm>
        </p:spPr>
        <p:txBody>
          <a:bodyPr>
            <a:normAutofit fontScale="92500" lnSpcReduction="20000"/>
          </a:bodyPr>
          <a:lstStyle/>
          <a:p>
            <a:r>
              <a:rPr lang="en-US" dirty="0" smtClean="0"/>
              <a:t>need a definition of terms</a:t>
            </a:r>
          </a:p>
          <a:p>
            <a:pPr lvl="1"/>
            <a:endParaRPr lang="en-US" dirty="0"/>
          </a:p>
          <a:p>
            <a:pPr lvl="1"/>
            <a:r>
              <a:rPr lang="en-US" dirty="0" smtClean="0"/>
              <a:t>HOW do we study the S &amp; R? </a:t>
            </a:r>
          </a:p>
          <a:p>
            <a:pPr lvl="2"/>
            <a:r>
              <a:rPr lang="en-US" dirty="0" smtClean="0"/>
              <a:t>TEMPLETON $$ dominates the field </a:t>
            </a:r>
          </a:p>
          <a:p>
            <a:pPr lvl="3"/>
            <a:r>
              <a:rPr lang="en-US" dirty="0" smtClean="0"/>
              <a:t>(Physicists &amp; Evolutionary Biologists talk to Theologians</a:t>
            </a:r>
          </a:p>
          <a:p>
            <a:pPr lvl="4"/>
            <a:r>
              <a:rPr lang="en-US" dirty="0" smtClean="0"/>
              <a:t>+ philosophers, historians </a:t>
            </a:r>
          </a:p>
          <a:p>
            <a:pPr lvl="4"/>
            <a:r>
              <a:rPr lang="en-US" dirty="0" smtClean="0"/>
              <a:t>+ neurobiologists </a:t>
            </a:r>
          </a:p>
          <a:p>
            <a:pPr lvl="4"/>
            <a:endParaRPr lang="en-US" dirty="0" smtClean="0"/>
          </a:p>
          <a:p>
            <a:pPr lvl="4"/>
            <a:r>
              <a:rPr lang="en-US" dirty="0" smtClean="0"/>
              <a:t>Not – sociologists, psychologists, geographers, </a:t>
            </a:r>
          </a:p>
          <a:p>
            <a:pPr lvl="4"/>
            <a:r>
              <a:rPr lang="en-US" dirty="0" smtClean="0"/>
              <a:t>NOT – ecological biology</a:t>
            </a:r>
          </a:p>
          <a:p>
            <a:pPr lvl="4"/>
            <a:r>
              <a:rPr lang="en-US" dirty="0" smtClean="0"/>
              <a:t>NO TOPICS on ENVIRONMENT</a:t>
            </a:r>
            <a:endParaRPr lang="en-US" dirty="0"/>
          </a:p>
          <a:p>
            <a:pPr lvl="4"/>
            <a:endParaRPr lang="en-US" dirty="0" smtClean="0"/>
          </a:p>
          <a:p>
            <a:pPr marL="0" indent="0">
              <a:buNone/>
            </a:pPr>
            <a:r>
              <a:rPr lang="en-US" dirty="0" smtClean="0"/>
              <a:t>	Conflict </a:t>
            </a:r>
            <a:r>
              <a:rPr lang="en-US" dirty="0"/>
              <a:t>thesis? </a:t>
            </a:r>
          </a:p>
          <a:p>
            <a:endParaRPr lang="en-US" dirty="0"/>
          </a:p>
          <a:p>
            <a:endParaRPr lang="en-US" dirty="0"/>
          </a:p>
        </p:txBody>
      </p:sp>
      <p:pic>
        <p:nvPicPr>
          <p:cNvPr id="2052" name="Picture 4" descr="Image result for islam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501008"/>
            <a:ext cx="512911" cy="51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3536"/>
            <a:ext cx="8568952" cy="871208"/>
          </a:xfrm>
        </p:spPr>
        <p:txBody>
          <a:bodyPr>
            <a:noAutofit/>
          </a:bodyPr>
          <a:lstStyle/>
          <a:p>
            <a:pPr algn="l"/>
            <a:r>
              <a:rPr lang="en-US" sz="3600" dirty="0" smtClean="0"/>
              <a:t>News cycle: October 28-Nov 2, 2014</a:t>
            </a:r>
            <a:endParaRPr lang="en-CA"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2041" y="1066800"/>
            <a:ext cx="5509132" cy="5791200"/>
          </a:xfrm>
        </p:spPr>
      </p:pic>
      <p:sp>
        <p:nvSpPr>
          <p:cNvPr id="4" name="Footer Placeholder 3"/>
          <p:cNvSpPr>
            <a:spLocks noGrp="1"/>
          </p:cNvSpPr>
          <p:nvPr>
            <p:ph type="ftr" sz="quarter" idx="11"/>
          </p:nvPr>
        </p:nvSpPr>
        <p:spPr/>
        <p:txBody>
          <a:bodyPr/>
          <a:lstStyle/>
          <a:p>
            <a:r>
              <a:rPr lang="en-CA" smtClean="0"/>
              <a:t>CSSR- 3 S&amp;R CC</a:t>
            </a:r>
            <a:endParaRPr lang="en-CA"/>
          </a:p>
        </p:txBody>
      </p:sp>
    </p:spTree>
    <p:extLst>
      <p:ext uri="{BB962C8B-B14F-4D97-AF65-F5344CB8AC3E}">
        <p14:creationId xmlns:p14="http://schemas.microsoft.com/office/powerpoint/2010/main" val="21245950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143000"/>
            <a:ext cx="5486400" cy="6007125"/>
          </a:xfrm>
        </p:spPr>
      </p:pic>
      <p:sp>
        <p:nvSpPr>
          <p:cNvPr id="7" name="Title 1"/>
          <p:cNvSpPr txBox="1">
            <a:spLocks/>
          </p:cNvSpPr>
          <p:nvPr/>
        </p:nvSpPr>
        <p:spPr>
          <a:xfrm>
            <a:off x="323528" y="253536"/>
            <a:ext cx="8568952" cy="871208"/>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News cycle: October 28-Nov 2, 2014</a:t>
            </a:r>
            <a:endParaRPr kumimoji="0" lang="en-CA" sz="3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 name="Footer Placeholder 3"/>
          <p:cNvSpPr>
            <a:spLocks noGrp="1"/>
          </p:cNvSpPr>
          <p:nvPr>
            <p:ph type="ftr" sz="quarter" idx="11"/>
          </p:nvPr>
        </p:nvSpPr>
        <p:spPr/>
        <p:txBody>
          <a:bodyPr/>
          <a:lstStyle/>
          <a:p>
            <a:r>
              <a:rPr lang="en-CA" smtClean="0"/>
              <a:t>CSSR- 3 S&amp;R CC</a:t>
            </a:r>
            <a:endParaRPr lang="en-CA"/>
          </a:p>
        </p:txBody>
      </p:sp>
    </p:spTree>
    <p:extLst>
      <p:ext uri="{BB962C8B-B14F-4D97-AF65-F5344CB8AC3E}">
        <p14:creationId xmlns:p14="http://schemas.microsoft.com/office/powerpoint/2010/main" val="29548546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95399"/>
            <a:ext cx="10591800" cy="5562601"/>
          </a:xfrm>
        </p:spPr>
      </p:pic>
      <p:sp>
        <p:nvSpPr>
          <p:cNvPr id="9" name="Title 1"/>
          <p:cNvSpPr>
            <a:spLocks noGrp="1"/>
          </p:cNvSpPr>
          <p:nvPr>
            <p:ph type="title"/>
          </p:nvPr>
        </p:nvSpPr>
        <p:spPr>
          <a:xfrm>
            <a:off x="323528" y="253536"/>
            <a:ext cx="8568952" cy="871208"/>
          </a:xfrm>
        </p:spPr>
        <p:txBody>
          <a:bodyPr>
            <a:noAutofit/>
          </a:bodyPr>
          <a:lstStyle/>
          <a:p>
            <a:pPr algn="l"/>
            <a:r>
              <a:rPr lang="en-US" sz="3600" dirty="0" smtClean="0"/>
              <a:t>News cycle: October 28-Nov 2, 2014</a:t>
            </a:r>
            <a:endParaRPr lang="en-CA" sz="3600" dirty="0"/>
          </a:p>
        </p:txBody>
      </p:sp>
      <p:sp>
        <p:nvSpPr>
          <p:cNvPr id="4" name="Footer Placeholder 3"/>
          <p:cNvSpPr>
            <a:spLocks noGrp="1"/>
          </p:cNvSpPr>
          <p:nvPr>
            <p:ph type="ftr" sz="quarter" idx="11"/>
          </p:nvPr>
        </p:nvSpPr>
        <p:spPr/>
        <p:txBody>
          <a:bodyPr/>
          <a:lstStyle/>
          <a:p>
            <a:r>
              <a:rPr lang="en-CA" smtClean="0"/>
              <a:t>CSSR- 3 S&amp;R CC</a:t>
            </a:r>
            <a:endParaRPr lang="en-CA"/>
          </a:p>
        </p:txBody>
      </p:sp>
    </p:spTree>
    <p:extLst>
      <p:ext uri="{BB962C8B-B14F-4D97-AF65-F5344CB8AC3E}">
        <p14:creationId xmlns:p14="http://schemas.microsoft.com/office/powerpoint/2010/main" val="35763369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87" y="1295400"/>
            <a:ext cx="9433647" cy="5553075"/>
          </a:xfrm>
        </p:spPr>
      </p:pic>
      <p:sp>
        <p:nvSpPr>
          <p:cNvPr id="7" name="Title 1"/>
          <p:cNvSpPr>
            <a:spLocks noGrp="1"/>
          </p:cNvSpPr>
          <p:nvPr>
            <p:ph type="title"/>
          </p:nvPr>
        </p:nvSpPr>
        <p:spPr>
          <a:xfrm>
            <a:off x="323528" y="253536"/>
            <a:ext cx="8568952" cy="871208"/>
          </a:xfrm>
        </p:spPr>
        <p:txBody>
          <a:bodyPr>
            <a:noAutofit/>
          </a:bodyPr>
          <a:lstStyle/>
          <a:p>
            <a:pPr algn="l"/>
            <a:r>
              <a:rPr lang="en-US" sz="3600" dirty="0" smtClean="0"/>
              <a:t>News cycle: October 28-Nov 2, 2014</a:t>
            </a:r>
            <a:endParaRPr lang="en-CA" sz="3600" dirty="0"/>
          </a:p>
        </p:txBody>
      </p:sp>
      <p:sp>
        <p:nvSpPr>
          <p:cNvPr id="4" name="Footer Placeholder 3"/>
          <p:cNvSpPr>
            <a:spLocks noGrp="1"/>
          </p:cNvSpPr>
          <p:nvPr>
            <p:ph type="ftr" sz="quarter" idx="11"/>
          </p:nvPr>
        </p:nvSpPr>
        <p:spPr/>
        <p:txBody>
          <a:bodyPr/>
          <a:lstStyle/>
          <a:p>
            <a:r>
              <a:rPr lang="en-CA" smtClean="0"/>
              <a:t>CSSR- 3 S&amp;R CC</a:t>
            </a:r>
            <a:endParaRPr lang="en-CA"/>
          </a:p>
        </p:txBody>
      </p:sp>
      <p:sp>
        <p:nvSpPr>
          <p:cNvPr id="2" name="TextBox 1"/>
          <p:cNvSpPr txBox="1"/>
          <p:nvPr/>
        </p:nvSpPr>
        <p:spPr>
          <a:xfrm>
            <a:off x="7092281" y="2708920"/>
            <a:ext cx="2051720" cy="2031325"/>
          </a:xfrm>
          <a:prstGeom prst="rect">
            <a:avLst/>
          </a:prstGeom>
          <a:noFill/>
        </p:spPr>
        <p:txBody>
          <a:bodyPr wrap="square" rtlCol="0">
            <a:spAutoFit/>
          </a:bodyPr>
          <a:lstStyle/>
          <a:p>
            <a:r>
              <a:rPr lang="en-US" dirty="0" smtClean="0"/>
              <a:t>FACT: 1950 papal encyclical </a:t>
            </a:r>
            <a:r>
              <a:rPr lang="en-US" b="1" i="1" dirty="0" err="1" smtClean="0"/>
              <a:t>Humani</a:t>
            </a:r>
            <a:r>
              <a:rPr lang="en-US" b="1" i="1" dirty="0" smtClean="0"/>
              <a:t> generis:</a:t>
            </a:r>
            <a:endParaRPr lang="en-US" b="1" dirty="0"/>
          </a:p>
          <a:p>
            <a:endParaRPr lang="en-US" dirty="0" smtClean="0"/>
          </a:p>
          <a:p>
            <a:r>
              <a:rPr lang="en-US" dirty="0" smtClean="0"/>
              <a:t>Evolution isn’t a problem for </a:t>
            </a:r>
            <a:r>
              <a:rPr lang="en-US" dirty="0" err="1" smtClean="0"/>
              <a:t>Cht</a:t>
            </a:r>
            <a:r>
              <a:rPr lang="en-US" dirty="0" smtClean="0"/>
              <a:t> faith &amp; theology</a:t>
            </a:r>
            <a:endParaRPr lang="en-US" dirty="0"/>
          </a:p>
        </p:txBody>
      </p:sp>
    </p:spTree>
    <p:extLst>
      <p:ext uri="{BB962C8B-B14F-4D97-AF65-F5344CB8AC3E}">
        <p14:creationId xmlns:p14="http://schemas.microsoft.com/office/powerpoint/2010/main" val="2342543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nvtal man">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ric">
  <a:themeElements>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envtal man</Template>
  <TotalTime>187</TotalTime>
  <Words>1161</Words>
  <Application>Microsoft Office PowerPoint</Application>
  <PresentationFormat>On-screen Show (4:3)</PresentationFormat>
  <Paragraphs>178</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Black</vt:lpstr>
      <vt:lpstr>Arial Narrow</vt:lpstr>
      <vt:lpstr>Calibri</vt:lpstr>
      <vt:lpstr>Monotype Sorts</vt:lpstr>
      <vt:lpstr>Times New Roman</vt:lpstr>
      <vt:lpstr>Wingdings</vt:lpstr>
      <vt:lpstr>WP TypographicSymbols</vt:lpstr>
      <vt:lpstr>envtal man</vt:lpstr>
      <vt:lpstr>Generic</vt:lpstr>
      <vt:lpstr>Reasons that  the Social Sciences are difficult, and less simple than the Physical Sciences  (Thereby giving the illusion that the Phys Sci. are more effective, and the Social Sciences are “soft.”)</vt:lpstr>
      <vt:lpstr>Science &amp; Religion </vt:lpstr>
      <vt:lpstr>Science is… </vt:lpstr>
      <vt:lpstr>PowerPoint Presentation</vt:lpstr>
      <vt:lpstr>Science &amp; Religion </vt:lpstr>
      <vt:lpstr>News cycle: October 28-Nov 2, 2014</vt:lpstr>
      <vt:lpstr>PowerPoint Presentation</vt:lpstr>
      <vt:lpstr>News cycle: October 28-Nov 2, 2014</vt:lpstr>
      <vt:lpstr>News cycle: October 28-Nov 2, 2014</vt:lpstr>
      <vt:lpstr>Sci &amp; Relig – at odds? </vt:lpstr>
      <vt:lpstr>Paper presented “Climate Change and Cultural Inertia:  London (UK), March 2012</vt:lpstr>
      <vt:lpstr>PowerPoint Presentation</vt:lpstr>
      <vt:lpstr>PowerPoint Presentation</vt:lpstr>
      <vt:lpstr>Reasons that  the Social Sciences are difficult, and less simple than the Physical Sciences  (Thereby giving the illusion that the Phys Sci. are more effective, and the Social Sciences are “soft.”)</vt:lpstr>
      <vt:lpstr>Sociology is:</vt:lpstr>
      <vt:lpstr> A sociologist is a prophet  Reporting Questioning Debunking often Challenges the status quo   (because of data collection) a sociologist describes WHAT IS, rather than what we WISH it is,  in order to make us think what it SHOULD be (or we WANT to be.)</vt:lpstr>
      <vt:lpstr>Sociology of Science</vt:lpstr>
      <vt:lpstr>The Sociology of Science?  (sociologist as debunker) </vt:lpstr>
      <vt:lpstr>Science as the “knowledge authorities”  </vt:lpstr>
      <vt:lpstr>PowerPoint Presentation</vt:lpstr>
      <vt:lpstr>Reasons that  the Social Sciences are difficult, and less simple than the Physical Sciences  (Thereby giving the illusion that the Phys Sci. are more effective, and the Social Sciences are “soft.”)</vt:lpstr>
      <vt:lpstr>What Sociological tools to understand “the environment”?</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end, any science (including sociology)  MAKES AN ARGUMENT that the conclusions drawn from the data are the best explanation of the data.</dc:title>
  <dc:creator>R</dc:creator>
  <cp:lastModifiedBy>RD</cp:lastModifiedBy>
  <cp:revision>36</cp:revision>
  <cp:lastPrinted>2017-01-05T01:18:43Z</cp:lastPrinted>
  <dcterms:created xsi:type="dcterms:W3CDTF">2013-02-14T02:23:09Z</dcterms:created>
  <dcterms:modified xsi:type="dcterms:W3CDTF">2017-01-12T02:55:56Z</dcterms:modified>
</cp:coreProperties>
</file>